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806" r:id="rId2"/>
    <p:sldId id="832" r:id="rId3"/>
    <p:sldId id="831" r:id="rId4"/>
    <p:sldId id="816" r:id="rId5"/>
    <p:sldId id="852" r:id="rId6"/>
    <p:sldId id="853" r:id="rId7"/>
    <p:sldId id="808" r:id="rId8"/>
    <p:sldId id="854" r:id="rId9"/>
    <p:sldId id="856" r:id="rId10"/>
    <p:sldId id="859" r:id="rId11"/>
    <p:sldId id="858" r:id="rId12"/>
    <p:sldId id="857" r:id="rId13"/>
    <p:sldId id="855" r:id="rId14"/>
    <p:sldId id="830" r:id="rId15"/>
    <p:sldId id="828" r:id="rId16"/>
    <p:sldId id="829" r:id="rId17"/>
    <p:sldId id="813" r:id="rId18"/>
    <p:sldId id="861" r:id="rId19"/>
    <p:sldId id="862" r:id="rId20"/>
    <p:sldId id="860" r:id="rId21"/>
    <p:sldId id="865" r:id="rId22"/>
    <p:sldId id="866" r:id="rId23"/>
    <p:sldId id="867" r:id="rId24"/>
    <p:sldId id="868" r:id="rId25"/>
    <p:sldId id="863" r:id="rId26"/>
    <p:sldId id="869" r:id="rId27"/>
    <p:sldId id="826" r:id="rId28"/>
    <p:sldId id="827" r:id="rId29"/>
    <p:sldId id="815" r:id="rId30"/>
    <p:sldId id="870" r:id="rId31"/>
    <p:sldId id="871" r:id="rId32"/>
    <p:sldId id="873" r:id="rId33"/>
    <p:sldId id="872" r:id="rId34"/>
    <p:sldId id="875" r:id="rId35"/>
    <p:sldId id="874" r:id="rId36"/>
    <p:sldId id="821" r:id="rId37"/>
    <p:sldId id="822" r:id="rId38"/>
    <p:sldId id="812" r:id="rId39"/>
    <p:sldId id="814" r:id="rId40"/>
    <p:sldId id="879" r:id="rId41"/>
    <p:sldId id="878" r:id="rId42"/>
    <p:sldId id="880" r:id="rId43"/>
    <p:sldId id="877" r:id="rId44"/>
    <p:sldId id="887" r:id="rId45"/>
    <p:sldId id="876" r:id="rId46"/>
    <p:sldId id="888" r:id="rId47"/>
    <p:sldId id="886" r:id="rId48"/>
    <p:sldId id="889" r:id="rId49"/>
    <p:sldId id="891" r:id="rId50"/>
    <p:sldId id="882" r:id="rId51"/>
    <p:sldId id="892" r:id="rId52"/>
    <p:sldId id="883" r:id="rId53"/>
    <p:sldId id="885" r:id="rId54"/>
    <p:sldId id="823" r:id="rId55"/>
    <p:sldId id="825" r:id="rId56"/>
    <p:sldId id="833" r:id="rId57"/>
    <p:sldId id="837" r:id="rId58"/>
    <p:sldId id="897" r:id="rId59"/>
    <p:sldId id="893" r:id="rId60"/>
    <p:sldId id="896" r:id="rId61"/>
    <p:sldId id="898" r:id="rId62"/>
    <p:sldId id="834" r:id="rId63"/>
    <p:sldId id="835" r:id="rId64"/>
    <p:sldId id="809" r:id="rId65"/>
    <p:sldId id="811" r:id="rId66"/>
    <p:sldId id="894" r:id="rId67"/>
    <p:sldId id="895" r:id="rId68"/>
    <p:sldId id="864"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E771F256-1574-477B-BB0A-7391B14A124D}">
          <p14:sldIdLst>
            <p14:sldId id="806"/>
            <p14:sldId id="832"/>
            <p14:sldId id="831"/>
            <p14:sldId id="816"/>
            <p14:sldId id="852"/>
            <p14:sldId id="853"/>
            <p14:sldId id="808"/>
            <p14:sldId id="854"/>
            <p14:sldId id="856"/>
            <p14:sldId id="859"/>
            <p14:sldId id="858"/>
            <p14:sldId id="857"/>
            <p14:sldId id="855"/>
            <p14:sldId id="830"/>
            <p14:sldId id="828"/>
            <p14:sldId id="829"/>
            <p14:sldId id="813"/>
            <p14:sldId id="861"/>
            <p14:sldId id="862"/>
            <p14:sldId id="860"/>
            <p14:sldId id="865"/>
            <p14:sldId id="866"/>
            <p14:sldId id="867"/>
            <p14:sldId id="868"/>
            <p14:sldId id="863"/>
            <p14:sldId id="869"/>
            <p14:sldId id="826"/>
            <p14:sldId id="827"/>
            <p14:sldId id="815"/>
            <p14:sldId id="870"/>
            <p14:sldId id="871"/>
            <p14:sldId id="873"/>
            <p14:sldId id="872"/>
            <p14:sldId id="875"/>
            <p14:sldId id="874"/>
            <p14:sldId id="821"/>
            <p14:sldId id="822"/>
            <p14:sldId id="812"/>
            <p14:sldId id="814"/>
            <p14:sldId id="879"/>
            <p14:sldId id="878"/>
            <p14:sldId id="880"/>
            <p14:sldId id="877"/>
            <p14:sldId id="887"/>
            <p14:sldId id="876"/>
            <p14:sldId id="888"/>
            <p14:sldId id="886"/>
            <p14:sldId id="889"/>
            <p14:sldId id="891"/>
            <p14:sldId id="882"/>
            <p14:sldId id="892"/>
            <p14:sldId id="883"/>
            <p14:sldId id="885"/>
            <p14:sldId id="823"/>
            <p14:sldId id="825"/>
            <p14:sldId id="833"/>
            <p14:sldId id="837"/>
            <p14:sldId id="897"/>
            <p14:sldId id="893"/>
            <p14:sldId id="896"/>
            <p14:sldId id="898"/>
            <p14:sldId id="834"/>
            <p14:sldId id="835"/>
            <p14:sldId id="809"/>
            <p14:sldId id="811"/>
            <p14:sldId id="894"/>
            <p14:sldId id="895"/>
            <p14:sldId id="864"/>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9"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A61C00"/>
    <a:srgbClr val="6CCCE6"/>
    <a:srgbClr val="FFCC00"/>
    <a:srgbClr val="FFF2CC"/>
    <a:srgbClr val="1E4B87"/>
    <a:srgbClr val="C0504D"/>
    <a:srgbClr val="FF8200"/>
    <a:srgbClr val="BF5700"/>
    <a:srgbClr val="1D1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3" autoAdjust="0"/>
    <p:restoredTop sz="83013" autoAdjust="0"/>
  </p:normalViewPr>
  <p:slideViewPr>
    <p:cSldViewPr>
      <p:cViewPr varScale="1">
        <p:scale>
          <a:sx n="75" d="100"/>
          <a:sy n="75" d="100"/>
        </p:scale>
        <p:origin x="600" y="6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8/24/2018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dirty="0"/>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8/24/2018</a:t>
            </a:fld>
            <a:endParaRPr lang="en-US" dirty="0"/>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dirty="0"/>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dirty="0"/>
          </a:p>
        </p:txBody>
      </p:sp>
    </p:spTree>
    <p:extLst>
      <p:ext uri="{BB962C8B-B14F-4D97-AF65-F5344CB8AC3E}">
        <p14:creationId xmlns:p14="http://schemas.microsoft.com/office/powerpoint/2010/main" val="134190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Status codes are numbers which indicate how the server dealt with the response, and/or other problems that may have been encountered.</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dirty="0"/>
          </a:p>
        </p:txBody>
      </p:sp>
    </p:spTree>
    <p:extLst>
      <p:ext uri="{BB962C8B-B14F-4D97-AF65-F5344CB8AC3E}">
        <p14:creationId xmlns:p14="http://schemas.microsoft.com/office/powerpoint/2010/main" val="1395547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Status codes are numbers which indicate how the server dealt with the response, and/or other problems that may have been encountered.</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dirty="0"/>
          </a:p>
        </p:txBody>
      </p:sp>
    </p:spTree>
    <p:extLst>
      <p:ext uri="{BB962C8B-B14F-4D97-AF65-F5344CB8AC3E}">
        <p14:creationId xmlns:p14="http://schemas.microsoft.com/office/powerpoint/2010/main" val="2179177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dirty="0"/>
          </a:p>
        </p:txBody>
      </p:sp>
    </p:spTree>
    <p:extLst>
      <p:ext uri="{BB962C8B-B14F-4D97-AF65-F5344CB8AC3E}">
        <p14:creationId xmlns:p14="http://schemas.microsoft.com/office/powerpoint/2010/main" val="169471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dirty="0"/>
          </a:p>
        </p:txBody>
      </p:sp>
    </p:spTree>
    <p:extLst>
      <p:ext uri="{BB962C8B-B14F-4D97-AF65-F5344CB8AC3E}">
        <p14:creationId xmlns:p14="http://schemas.microsoft.com/office/powerpoint/2010/main" val="50396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dirty="0"/>
          </a:p>
        </p:txBody>
      </p:sp>
    </p:spTree>
    <p:extLst>
      <p:ext uri="{BB962C8B-B14F-4D97-AF65-F5344CB8AC3E}">
        <p14:creationId xmlns:p14="http://schemas.microsoft.com/office/powerpoint/2010/main" val="3121640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dirty="0"/>
          </a:p>
        </p:txBody>
      </p:sp>
    </p:spTree>
    <p:extLst>
      <p:ext uri="{BB962C8B-B14F-4D97-AF65-F5344CB8AC3E}">
        <p14:creationId xmlns:p14="http://schemas.microsoft.com/office/powerpoint/2010/main" val="331795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dirty="0"/>
          </a:p>
        </p:txBody>
      </p:sp>
    </p:spTree>
    <p:extLst>
      <p:ext uri="{BB962C8B-B14F-4D97-AF65-F5344CB8AC3E}">
        <p14:creationId xmlns:p14="http://schemas.microsoft.com/office/powerpoint/2010/main" val="2092518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dirty="0"/>
          </a:p>
        </p:txBody>
      </p:sp>
    </p:spTree>
    <p:extLst>
      <p:ext uri="{BB962C8B-B14F-4D97-AF65-F5344CB8AC3E}">
        <p14:creationId xmlns:p14="http://schemas.microsoft.com/office/powerpoint/2010/main" val="9531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dirty="0"/>
          </a:p>
        </p:txBody>
      </p:sp>
    </p:spTree>
    <p:extLst>
      <p:ext uri="{BB962C8B-B14F-4D97-AF65-F5344CB8AC3E}">
        <p14:creationId xmlns:p14="http://schemas.microsoft.com/office/powerpoint/2010/main" val="1630092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dirty="0"/>
          </a:p>
        </p:txBody>
      </p:sp>
    </p:spTree>
    <p:extLst>
      <p:ext uri="{BB962C8B-B14F-4D97-AF65-F5344CB8AC3E}">
        <p14:creationId xmlns:p14="http://schemas.microsoft.com/office/powerpoint/2010/main" val="342097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dirty="0"/>
          </a:p>
        </p:txBody>
      </p:sp>
    </p:spTree>
    <p:extLst>
      <p:ext uri="{BB962C8B-B14F-4D97-AF65-F5344CB8AC3E}">
        <p14:creationId xmlns:p14="http://schemas.microsoft.com/office/powerpoint/2010/main" val="1583433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Resolving the domain name</a:t>
            </a:r>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dirty="0"/>
          </a:p>
        </p:txBody>
      </p:sp>
    </p:spTree>
    <p:extLst>
      <p:ext uri="{BB962C8B-B14F-4D97-AF65-F5344CB8AC3E}">
        <p14:creationId xmlns:p14="http://schemas.microsoft.com/office/powerpoint/2010/main" val="2915192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Resolving the domain name</a:t>
            </a:r>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dirty="0"/>
          </a:p>
        </p:txBody>
      </p:sp>
    </p:spTree>
    <p:extLst>
      <p:ext uri="{BB962C8B-B14F-4D97-AF65-F5344CB8AC3E}">
        <p14:creationId xmlns:p14="http://schemas.microsoft.com/office/powerpoint/2010/main" val="229626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Resolving the domain name</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dirty="0"/>
          </a:p>
        </p:txBody>
      </p:sp>
    </p:spTree>
    <p:extLst>
      <p:ext uri="{BB962C8B-B14F-4D97-AF65-F5344CB8AC3E}">
        <p14:creationId xmlns:p14="http://schemas.microsoft.com/office/powerpoint/2010/main" val="2351633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dirty="0"/>
          </a:p>
        </p:txBody>
      </p:sp>
    </p:spTree>
    <p:extLst>
      <p:ext uri="{BB962C8B-B14F-4D97-AF65-F5344CB8AC3E}">
        <p14:creationId xmlns:p14="http://schemas.microsoft.com/office/powerpoint/2010/main" val="1173547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dirty="0"/>
          </a:p>
        </p:txBody>
      </p:sp>
    </p:spTree>
    <p:extLst>
      <p:ext uri="{BB962C8B-B14F-4D97-AF65-F5344CB8AC3E}">
        <p14:creationId xmlns:p14="http://schemas.microsoft.com/office/powerpoint/2010/main" val="3230865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dirty="0"/>
          </a:p>
        </p:txBody>
      </p:sp>
    </p:spTree>
    <p:extLst>
      <p:ext uri="{BB962C8B-B14F-4D97-AF65-F5344CB8AC3E}">
        <p14:creationId xmlns:p14="http://schemas.microsoft.com/office/powerpoint/2010/main" val="180911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dirty="0"/>
          </a:p>
        </p:txBody>
      </p:sp>
    </p:spTree>
    <p:extLst>
      <p:ext uri="{BB962C8B-B14F-4D97-AF65-F5344CB8AC3E}">
        <p14:creationId xmlns:p14="http://schemas.microsoft.com/office/powerpoint/2010/main" val="2397633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dirty="0"/>
          </a:p>
        </p:txBody>
      </p:sp>
    </p:spTree>
    <p:extLst>
      <p:ext uri="{BB962C8B-B14F-4D97-AF65-F5344CB8AC3E}">
        <p14:creationId xmlns:p14="http://schemas.microsoft.com/office/powerpoint/2010/main" val="44053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Liken to a boat port </a:t>
            </a:r>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dirty="0"/>
          </a:p>
        </p:txBody>
      </p:sp>
    </p:spTree>
    <p:extLst>
      <p:ext uri="{BB962C8B-B14F-4D97-AF65-F5344CB8AC3E}">
        <p14:creationId xmlns:p14="http://schemas.microsoft.com/office/powerpoint/2010/main" val="185137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Liken to a boat port </a:t>
            </a:r>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dirty="0"/>
          </a:p>
        </p:txBody>
      </p:sp>
    </p:spTree>
    <p:extLst>
      <p:ext uri="{BB962C8B-B14F-4D97-AF65-F5344CB8AC3E}">
        <p14:creationId xmlns:p14="http://schemas.microsoft.com/office/powerpoint/2010/main" val="393657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dirty="0"/>
          </a:p>
        </p:txBody>
      </p:sp>
    </p:spTree>
    <p:extLst>
      <p:ext uri="{BB962C8B-B14F-4D97-AF65-F5344CB8AC3E}">
        <p14:creationId xmlns:p14="http://schemas.microsoft.com/office/powerpoint/2010/main" val="2005996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Liken to a boat port </a:t>
            </a:r>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dirty="0"/>
          </a:p>
        </p:txBody>
      </p:sp>
    </p:spTree>
    <p:extLst>
      <p:ext uri="{BB962C8B-B14F-4D97-AF65-F5344CB8AC3E}">
        <p14:creationId xmlns:p14="http://schemas.microsoft.com/office/powerpoint/2010/main" val="2556856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Liken to a boat port </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dirty="0"/>
          </a:p>
        </p:txBody>
      </p:sp>
    </p:spTree>
    <p:extLst>
      <p:ext uri="{BB962C8B-B14F-4D97-AF65-F5344CB8AC3E}">
        <p14:creationId xmlns:p14="http://schemas.microsoft.com/office/powerpoint/2010/main" val="88868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Liken to a boat port </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dirty="0"/>
          </a:p>
        </p:txBody>
      </p:sp>
    </p:spTree>
    <p:extLst>
      <p:ext uri="{BB962C8B-B14F-4D97-AF65-F5344CB8AC3E}">
        <p14:creationId xmlns:p14="http://schemas.microsoft.com/office/powerpoint/2010/main" val="3036713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dirty="0"/>
          </a:p>
        </p:txBody>
      </p:sp>
    </p:spTree>
    <p:extLst>
      <p:ext uri="{BB962C8B-B14F-4D97-AF65-F5344CB8AC3E}">
        <p14:creationId xmlns:p14="http://schemas.microsoft.com/office/powerpoint/2010/main" val="2191445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dirty="0"/>
          </a:p>
        </p:txBody>
      </p:sp>
    </p:spTree>
    <p:extLst>
      <p:ext uri="{BB962C8B-B14F-4D97-AF65-F5344CB8AC3E}">
        <p14:creationId xmlns:p14="http://schemas.microsoft.com/office/powerpoint/2010/main" val="4165580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dirty="0"/>
          </a:p>
        </p:txBody>
      </p:sp>
    </p:spTree>
    <p:extLst>
      <p:ext uri="{BB962C8B-B14F-4D97-AF65-F5344CB8AC3E}">
        <p14:creationId xmlns:p14="http://schemas.microsoft.com/office/powerpoint/2010/main" val="2637218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dirty="0"/>
          </a:p>
        </p:txBody>
      </p:sp>
    </p:spTree>
    <p:extLst>
      <p:ext uri="{BB962C8B-B14F-4D97-AF65-F5344CB8AC3E}">
        <p14:creationId xmlns:p14="http://schemas.microsoft.com/office/powerpoint/2010/main" val="1001286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dirty="0"/>
          </a:p>
        </p:txBody>
      </p:sp>
    </p:spTree>
    <p:extLst>
      <p:ext uri="{BB962C8B-B14F-4D97-AF65-F5344CB8AC3E}">
        <p14:creationId xmlns:p14="http://schemas.microsoft.com/office/powerpoint/2010/main" val="287345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dirty="0"/>
          </a:p>
        </p:txBody>
      </p:sp>
    </p:spTree>
    <p:extLst>
      <p:ext uri="{BB962C8B-B14F-4D97-AF65-F5344CB8AC3E}">
        <p14:creationId xmlns:p14="http://schemas.microsoft.com/office/powerpoint/2010/main" val="426479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dirty="0"/>
          </a:p>
        </p:txBody>
      </p:sp>
    </p:spTree>
    <p:extLst>
      <p:ext uri="{BB962C8B-B14F-4D97-AF65-F5344CB8AC3E}">
        <p14:creationId xmlns:p14="http://schemas.microsoft.com/office/powerpoint/2010/main" val="94948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focused on getting comfortable with wireshark</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dirty="0"/>
          </a:p>
        </p:txBody>
      </p:sp>
    </p:spTree>
    <p:extLst>
      <p:ext uri="{BB962C8B-B14F-4D97-AF65-F5344CB8AC3E}">
        <p14:creationId xmlns:p14="http://schemas.microsoft.com/office/powerpoint/2010/main" val="3426858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dirty="0"/>
          </a:p>
        </p:txBody>
      </p:sp>
    </p:spTree>
    <p:extLst>
      <p:ext uri="{BB962C8B-B14F-4D97-AF65-F5344CB8AC3E}">
        <p14:creationId xmlns:p14="http://schemas.microsoft.com/office/powerpoint/2010/main" val="3839292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dirty="0"/>
          </a:p>
        </p:txBody>
      </p:sp>
    </p:spTree>
    <p:extLst>
      <p:ext uri="{BB962C8B-B14F-4D97-AF65-F5344CB8AC3E}">
        <p14:creationId xmlns:p14="http://schemas.microsoft.com/office/powerpoint/2010/main" val="699025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dirty="0"/>
          </a:p>
        </p:txBody>
      </p:sp>
    </p:spTree>
    <p:extLst>
      <p:ext uri="{BB962C8B-B14F-4D97-AF65-F5344CB8AC3E}">
        <p14:creationId xmlns:p14="http://schemas.microsoft.com/office/powerpoint/2010/main" val="2961763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dirty="0"/>
          </a:p>
        </p:txBody>
      </p:sp>
    </p:spTree>
    <p:extLst>
      <p:ext uri="{BB962C8B-B14F-4D97-AF65-F5344CB8AC3E}">
        <p14:creationId xmlns:p14="http://schemas.microsoft.com/office/powerpoint/2010/main" val="1541875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dirty="0"/>
          </a:p>
        </p:txBody>
      </p:sp>
    </p:spTree>
    <p:extLst>
      <p:ext uri="{BB962C8B-B14F-4D97-AF65-F5344CB8AC3E}">
        <p14:creationId xmlns:p14="http://schemas.microsoft.com/office/powerpoint/2010/main" val="4287377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Roboto" panose="02000000000000000000" pitchFamily="2" charset="0"/>
                <a:cs typeface="Arial" panose="020B0604020202020204" pitchFamily="34" charset="0"/>
              </a:rPr>
              <a:t>Both ends can initiate and negotiate separate TCP socket connections at the same time, allowing for multiple simultaneous TCP data streams.</a:t>
            </a:r>
          </a:p>
          <a:p>
            <a:endParaRPr lang="en-US" dirty="0"/>
          </a:p>
          <a:p>
            <a:r>
              <a:rPr lang="en-US" dirty="0"/>
              <a:t>After connection established, either end can initiate a FIN</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dirty="0"/>
          </a:p>
        </p:txBody>
      </p:sp>
    </p:spTree>
    <p:extLst>
      <p:ext uri="{BB962C8B-B14F-4D97-AF65-F5344CB8AC3E}">
        <p14:creationId xmlns:p14="http://schemas.microsoft.com/office/powerpoint/2010/main" val="817556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analogy, the phone number is the IP + Port</a:t>
            </a:r>
            <a:br>
              <a:rPr lang="en-US" dirty="0"/>
            </a:br>
            <a:endParaRPr lang="en-US" dirty="0"/>
          </a:p>
          <a:p>
            <a:endParaRPr lang="en-US" dirty="0"/>
          </a:p>
          <a:p>
            <a:r>
              <a:rPr lang="en-US" dirty="0"/>
              <a:t>He knows it’s you when he picks up because of “caller id” – information about who you are was sent with your call. (SYN)</a:t>
            </a:r>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dirty="0"/>
          </a:p>
        </p:txBody>
      </p:sp>
    </p:spTree>
    <p:extLst>
      <p:ext uri="{BB962C8B-B14F-4D97-AF65-F5344CB8AC3E}">
        <p14:creationId xmlns:p14="http://schemas.microsoft.com/office/powerpoint/2010/main" val="511298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dirty="0"/>
          </a:p>
        </p:txBody>
      </p:sp>
    </p:spTree>
    <p:extLst>
      <p:ext uri="{BB962C8B-B14F-4D97-AF65-F5344CB8AC3E}">
        <p14:creationId xmlns:p14="http://schemas.microsoft.com/office/powerpoint/2010/main" val="3337105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dirty="0"/>
          </a:p>
        </p:txBody>
      </p:sp>
    </p:spTree>
    <p:extLst>
      <p:ext uri="{BB962C8B-B14F-4D97-AF65-F5344CB8AC3E}">
        <p14:creationId xmlns:p14="http://schemas.microsoft.com/office/powerpoint/2010/main" val="4108338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dirty="0"/>
          </a:p>
        </p:txBody>
      </p:sp>
    </p:spTree>
    <p:extLst>
      <p:ext uri="{BB962C8B-B14F-4D97-AF65-F5344CB8AC3E}">
        <p14:creationId xmlns:p14="http://schemas.microsoft.com/office/powerpoint/2010/main" val="309081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jumping into the deep end – looking at protocols at various layers of the OSI model.</a:t>
            </a:r>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dirty="0"/>
          </a:p>
        </p:txBody>
      </p:sp>
    </p:spTree>
    <p:extLst>
      <p:ext uri="{BB962C8B-B14F-4D97-AF65-F5344CB8AC3E}">
        <p14:creationId xmlns:p14="http://schemas.microsoft.com/office/powerpoint/2010/main" val="741684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dirty="0"/>
          </a:p>
        </p:txBody>
      </p:sp>
    </p:spTree>
    <p:extLst>
      <p:ext uri="{BB962C8B-B14F-4D97-AF65-F5344CB8AC3E}">
        <p14:creationId xmlns:p14="http://schemas.microsoft.com/office/powerpoint/2010/main" val="346670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week we talked about the Host layers of the OSI model and associated protocols.</a:t>
            </a:r>
            <a:br>
              <a:rPr lang="en-US" dirty="0"/>
            </a:br>
            <a:br>
              <a:rPr lang="en-US" dirty="0"/>
            </a:br>
            <a:r>
              <a:rPr lang="en-US" sz="1200" b="0" kern="1200" dirty="0">
                <a:solidFill>
                  <a:schemeClr val="tx1"/>
                </a:solidFill>
                <a:effectLst/>
                <a:latin typeface="+mn-lt"/>
                <a:ea typeface="+mn-ea"/>
                <a:cs typeface="+mn-cs"/>
              </a:rPr>
              <a:t>Explain that since TCP streams contain the raw data transferred between devices, they really do tell the full story of what happened on the network.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Inspecting TCP traffic reveals suspicious patterns that are invisible above the transport layer. Namely: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It contains records of attacks or surveillance people have performed on our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Just as it contains data for images, CSVs, etc., transferred over the network, it also contains the raw data of malicious files, such as viruses and trojans, that travel over the network.</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58</a:t>
            </a:fld>
            <a:endParaRPr lang="en-US" dirty="0"/>
          </a:p>
        </p:txBody>
      </p:sp>
    </p:spTree>
    <p:extLst>
      <p:ext uri="{BB962C8B-B14F-4D97-AF65-F5344CB8AC3E}">
        <p14:creationId xmlns:p14="http://schemas.microsoft.com/office/powerpoint/2010/main" val="1753567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analogy, the phone number is the IP + Port</a:t>
            </a:r>
            <a:br>
              <a:rPr lang="en-US" dirty="0"/>
            </a:br>
            <a:endParaRPr lang="en-US" dirty="0"/>
          </a:p>
          <a:p>
            <a:endParaRPr lang="en-US" dirty="0"/>
          </a:p>
          <a:p>
            <a:r>
              <a:rPr lang="en-US" dirty="0"/>
              <a:t>He knows it’s you when he picks up because of “caller id” – information about who you are was sent with your call. (SYN)</a:t>
            </a:r>
          </a:p>
        </p:txBody>
      </p:sp>
      <p:sp>
        <p:nvSpPr>
          <p:cNvPr id="4" name="Slide Number Placeholder 3"/>
          <p:cNvSpPr>
            <a:spLocks noGrp="1"/>
          </p:cNvSpPr>
          <p:nvPr>
            <p:ph type="sldNum" sz="quarter" idx="10"/>
          </p:nvPr>
        </p:nvSpPr>
        <p:spPr/>
        <p:txBody>
          <a:bodyPr/>
          <a:lstStyle/>
          <a:p>
            <a:fld id="{F4EE911A-504C-45E1-9DD1-A7318D673F80}" type="slidenum">
              <a:rPr lang="en-US" smtClean="0"/>
              <a:t>59</a:t>
            </a:fld>
            <a:endParaRPr lang="en-US" dirty="0"/>
          </a:p>
        </p:txBody>
      </p:sp>
    </p:spTree>
    <p:extLst>
      <p:ext uri="{BB962C8B-B14F-4D97-AF65-F5344CB8AC3E}">
        <p14:creationId xmlns:p14="http://schemas.microsoft.com/office/powerpoint/2010/main" val="413737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dirty="0"/>
          </a:p>
        </p:txBody>
      </p:sp>
    </p:spTree>
    <p:extLst>
      <p:ext uri="{BB962C8B-B14F-4D97-AF65-F5344CB8AC3E}">
        <p14:creationId xmlns:p14="http://schemas.microsoft.com/office/powerpoint/2010/main" val="3557629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analogy, the phone number is the IP + Port</a:t>
            </a:r>
            <a:br>
              <a:rPr lang="en-US" dirty="0"/>
            </a:br>
            <a:endParaRPr lang="en-US" dirty="0"/>
          </a:p>
          <a:p>
            <a:endParaRPr lang="en-US" dirty="0"/>
          </a:p>
          <a:p>
            <a:r>
              <a:rPr lang="en-US" dirty="0"/>
              <a:t>He knows it’s you when he picks up because of “caller id” – information about who you are was sent with your call. (SYN)</a:t>
            </a:r>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dirty="0"/>
          </a:p>
        </p:txBody>
      </p:sp>
    </p:spTree>
    <p:extLst>
      <p:ext uri="{BB962C8B-B14F-4D97-AF65-F5344CB8AC3E}">
        <p14:creationId xmlns:p14="http://schemas.microsoft.com/office/powerpoint/2010/main" val="3078947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62</a:t>
            </a:fld>
            <a:endParaRPr lang="en-US" dirty="0"/>
          </a:p>
        </p:txBody>
      </p:sp>
    </p:spTree>
    <p:extLst>
      <p:ext uri="{BB962C8B-B14F-4D97-AF65-F5344CB8AC3E}">
        <p14:creationId xmlns:p14="http://schemas.microsoft.com/office/powerpoint/2010/main" val="4233186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63</a:t>
            </a:fld>
            <a:endParaRPr lang="en-US" dirty="0"/>
          </a:p>
        </p:txBody>
      </p:sp>
    </p:spTree>
    <p:extLst>
      <p:ext uri="{BB962C8B-B14F-4D97-AF65-F5344CB8AC3E}">
        <p14:creationId xmlns:p14="http://schemas.microsoft.com/office/powerpoint/2010/main" val="2467725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going to…</a:t>
            </a:r>
            <a:br>
              <a:rPr lang="en-US" dirty="0"/>
            </a:br>
            <a:br>
              <a:rPr lang="en-US" dirty="0"/>
            </a:br>
            <a:r>
              <a:rPr lang="en-US" dirty="0"/>
              <a:t> Review goals, address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65</a:t>
            </a:fld>
            <a:endParaRPr lang="en-US" dirty="0"/>
          </a:p>
        </p:txBody>
      </p:sp>
    </p:spTree>
    <p:extLst>
      <p:ext uri="{BB962C8B-B14F-4D97-AF65-F5344CB8AC3E}">
        <p14:creationId xmlns:p14="http://schemas.microsoft.com/office/powerpoint/2010/main" val="2203399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week we talked about the Host layers of the OSI model and associated protocols.</a:t>
            </a:r>
          </a:p>
        </p:txBody>
      </p:sp>
      <p:sp>
        <p:nvSpPr>
          <p:cNvPr id="4" name="Slide Number Placeholder 3"/>
          <p:cNvSpPr>
            <a:spLocks noGrp="1"/>
          </p:cNvSpPr>
          <p:nvPr>
            <p:ph type="sldNum" sz="quarter" idx="10"/>
          </p:nvPr>
        </p:nvSpPr>
        <p:spPr/>
        <p:txBody>
          <a:bodyPr/>
          <a:lstStyle/>
          <a:p>
            <a:fld id="{F4EE911A-504C-45E1-9DD1-A7318D673F80}" type="slidenum">
              <a:rPr lang="en-US" smtClean="0"/>
              <a:t>66</a:t>
            </a:fld>
            <a:endParaRPr lang="en-US" dirty="0"/>
          </a:p>
        </p:txBody>
      </p:sp>
    </p:spTree>
    <p:extLst>
      <p:ext uri="{BB962C8B-B14F-4D97-AF65-F5344CB8AC3E}">
        <p14:creationId xmlns:p14="http://schemas.microsoft.com/office/powerpoint/2010/main" val="2814815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ea typeface="Roboto" panose="02000000000000000000" pitchFamily="2" charset="0"/>
                <a:cs typeface="Arial" panose="020B0604020202020204" pitchFamily="34" charset="0"/>
              </a:rPr>
              <a:t>Now we have a pretty good understanding of application layer and transport/internet layer protocols - next week we'll talk about data link and physical layers, and what devices and hardware make networks possible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67</a:t>
            </a:fld>
            <a:endParaRPr lang="en-US" dirty="0"/>
          </a:p>
        </p:txBody>
      </p:sp>
    </p:spTree>
    <p:extLst>
      <p:ext uri="{BB962C8B-B14F-4D97-AF65-F5344CB8AC3E}">
        <p14:creationId xmlns:p14="http://schemas.microsoft.com/office/powerpoint/2010/main" val="218630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going to…</a:t>
            </a:r>
            <a:br>
              <a:rPr lang="en-US" dirty="0"/>
            </a:br>
            <a:br>
              <a:rPr lang="en-US" dirty="0"/>
            </a:br>
            <a:r>
              <a:rPr lang="en-US" dirty="0"/>
              <a:t> Review goals, address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dirty="0"/>
          </a:p>
        </p:txBody>
      </p:sp>
    </p:spTree>
    <p:extLst>
      <p:ext uri="{BB962C8B-B14F-4D97-AF65-F5344CB8AC3E}">
        <p14:creationId xmlns:p14="http://schemas.microsoft.com/office/powerpoint/2010/main" val="214522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dirty="0"/>
          </a:p>
        </p:txBody>
      </p:sp>
    </p:spTree>
    <p:extLst>
      <p:ext uri="{BB962C8B-B14F-4D97-AF65-F5344CB8AC3E}">
        <p14:creationId xmlns:p14="http://schemas.microsoft.com/office/powerpoint/2010/main" val="415268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dirty="0"/>
          </a:p>
        </p:txBody>
      </p:sp>
    </p:spTree>
    <p:extLst>
      <p:ext uri="{BB962C8B-B14F-4D97-AF65-F5344CB8AC3E}">
        <p14:creationId xmlns:p14="http://schemas.microsoft.com/office/powerpoint/2010/main" val="271656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dirty="0"/>
          </a:p>
        </p:txBody>
      </p:sp>
    </p:spTree>
    <p:extLst>
      <p:ext uri="{BB962C8B-B14F-4D97-AF65-F5344CB8AC3E}">
        <p14:creationId xmlns:p14="http://schemas.microsoft.com/office/powerpoint/2010/main" val="197562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8/24/2018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dirty="0"/>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8" Type="http://schemas.openxmlformats.org/officeDocument/2006/relationships/hyperlink" Target="https://www.keycdn.com/support/tcp-flags/" TargetMode="External"/><Relationship Id="rId3" Type="http://schemas.openxmlformats.org/officeDocument/2006/relationships/hyperlink" Target="https://www.godaddy.com/help/what-is-dns-665" TargetMode="External"/><Relationship Id="rId7" Type="http://schemas.openxmlformats.org/officeDocument/2006/relationships/hyperlink" Target="https://dev.to/themikenicholson/comment/1282" TargetMode="External"/><Relationship Id="rId2" Type="http://schemas.openxmlformats.org/officeDocument/2006/relationships/hyperlink" Target="https://developers.google.com/speed/public-dns/" TargetMode="External"/><Relationship Id="rId1" Type="http://schemas.openxmlformats.org/officeDocument/2006/relationships/slideLayout" Target="../slideLayouts/slideLayout3.xml"/><Relationship Id="rId6" Type="http://schemas.openxmlformats.org/officeDocument/2006/relationships/hyperlink" Target="https://howdns.works/" TargetMode="External"/><Relationship Id="rId5" Type="http://schemas.openxmlformats.org/officeDocument/2006/relationships/hyperlink" Target="https://www.verisign.com/en_US/website-presence/online/how-dns-works/index.xhtml" TargetMode="External"/><Relationship Id="rId4" Type="http://schemas.openxmlformats.org/officeDocument/2006/relationships/hyperlink" Target="https://www.whois.com.au/whois/dns.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a:xfrm>
            <a:off x="396990" y="2930293"/>
            <a:ext cx="9128010" cy="710167"/>
          </a:xfrm>
        </p:spPr>
        <p:txBody>
          <a:bodyPr>
            <a:normAutofit/>
          </a:bodyPr>
          <a:lstStyle/>
          <a:p>
            <a:r>
              <a:rPr lang="en-US" sz="3300" i="1" dirty="0"/>
              <a:t>Plenty of Protocols</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a:xfrm>
            <a:off x="426807" y="2549293"/>
            <a:ext cx="2700337" cy="381000"/>
          </a:xfrm>
        </p:spPr>
        <p:txBody>
          <a:bodyPr/>
          <a:lstStyle/>
          <a:p>
            <a:r>
              <a:rPr lang="en-US" dirty="0"/>
              <a:t>Unit 5.3</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622558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HTTP Request</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863907" cy="4054573"/>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HTTP can be thought of as a series of request/response cycles.</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r>
              <a:rPr lang="en-US" altLang="en-US" sz="1600" dirty="0"/>
              <a:t>“A client sends an HTTP request to a server in the form of a request message, beginning with a request-line that includes a </a:t>
            </a:r>
            <a:r>
              <a:rPr lang="en-US" altLang="en-US" sz="1600" b="1" dirty="0"/>
              <a:t>method</a:t>
            </a:r>
            <a:r>
              <a:rPr lang="en-US" altLang="en-US" sz="1600" dirty="0"/>
              <a:t>, </a:t>
            </a:r>
            <a:r>
              <a:rPr lang="en-US" altLang="en-US" sz="1600" b="1" dirty="0"/>
              <a:t>URI</a:t>
            </a:r>
            <a:r>
              <a:rPr lang="en-US" altLang="en-US" sz="1600" dirty="0"/>
              <a:t>, and </a:t>
            </a:r>
            <a:r>
              <a:rPr lang="en-US" altLang="en-US" sz="1600" b="1" dirty="0"/>
              <a:t>protocol version</a:t>
            </a:r>
            <a:r>
              <a:rPr lang="en-US" altLang="en-US" sz="1600" dirty="0"/>
              <a:t>…, followed by </a:t>
            </a:r>
            <a:r>
              <a:rPr lang="en-US" altLang="en-US" sz="1600" b="1" dirty="0"/>
              <a:t>header fields </a:t>
            </a:r>
            <a:r>
              <a:rPr lang="en-US" altLang="en-US" sz="1600" dirty="0"/>
              <a:t>containing </a:t>
            </a:r>
            <a:r>
              <a:rPr lang="en-US" altLang="en-US" sz="1600" b="1" dirty="0"/>
              <a:t>request modifiers</a:t>
            </a:r>
            <a:r>
              <a:rPr lang="en-US" altLang="en-US" sz="1600" dirty="0"/>
              <a:t>, client information, and representation metadata…, an </a:t>
            </a:r>
            <a:r>
              <a:rPr lang="en-US" altLang="en-US" sz="1600" b="1" dirty="0"/>
              <a:t>empty line</a:t>
            </a:r>
            <a:r>
              <a:rPr lang="en-US" altLang="en-US" sz="1600" dirty="0"/>
              <a:t> to indicate the end of the header section, and finally a message body containing the payload body.”. </a:t>
            </a:r>
          </a:p>
          <a:p>
            <a:endParaRPr lang="en-US" altLang="en-US" sz="1600" dirty="0"/>
          </a:p>
          <a:p>
            <a:r>
              <a:rPr lang="en-US" altLang="en-US" sz="1600" b="1" dirty="0"/>
              <a:t>Model:  </a:t>
            </a:r>
          </a:p>
          <a:p>
            <a:endParaRPr lang="en-US" altLang="en-US" sz="1600" dirty="0"/>
          </a:p>
          <a:p>
            <a:r>
              <a:rPr lang="en-US" altLang="en-US" sz="1600" dirty="0"/>
              <a:t>[Method] /[Resource URI] HTTP/[Version]</a:t>
            </a:r>
          </a:p>
          <a:p>
            <a:r>
              <a:rPr lang="en-US" altLang="en-US" sz="1600" dirty="0"/>
              <a:t>Header Name: Value</a:t>
            </a:r>
          </a:p>
          <a:p>
            <a:r>
              <a:rPr lang="en-US" altLang="en-US" sz="1600" dirty="0"/>
              <a:t>Header Name: Value</a:t>
            </a:r>
          </a:p>
          <a:p>
            <a:r>
              <a:rPr lang="en-US" altLang="en-US" sz="1600" dirty="0"/>
              <a:t>Header Name: Value</a:t>
            </a:r>
          </a:p>
          <a:p>
            <a:r>
              <a:rPr lang="en-US" altLang="en-US" sz="1600" dirty="0"/>
              <a:t>&lt;Empty Line&gt;</a:t>
            </a: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3074" name="Picture 2" descr="Image result for http get">
            <a:extLst>
              <a:ext uri="{FF2B5EF4-FFF2-40B4-BE49-F238E27FC236}">
                <a16:creationId xmlns:a16="http://schemas.microsoft.com/office/drawing/2014/main" id="{B5DFB4E0-191A-4983-998D-ACC1605D2C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4625926"/>
            <a:ext cx="2438400" cy="1441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F12B9B-24C5-4146-A6CD-14DED14625B6}"/>
              </a:ext>
            </a:extLst>
          </p:cNvPr>
          <p:cNvSpPr/>
          <p:nvPr/>
        </p:nvSpPr>
        <p:spPr>
          <a:xfrm>
            <a:off x="5257800" y="4036493"/>
            <a:ext cx="4572000" cy="2031325"/>
          </a:xfrm>
          <a:prstGeom prst="rect">
            <a:avLst/>
          </a:prstGeom>
        </p:spPr>
        <p:txBody>
          <a:bodyPr>
            <a:spAutoFit/>
          </a:bodyPr>
          <a:lstStyle/>
          <a:p>
            <a:r>
              <a:rPr lang="en-US" altLang="en-US" b="1" dirty="0"/>
              <a:t>Example HTTP Request:</a:t>
            </a:r>
          </a:p>
          <a:p>
            <a:endParaRPr lang="en-US" altLang="en-US" dirty="0"/>
          </a:p>
          <a:p>
            <a:r>
              <a:rPr lang="en-US" altLang="en-US" dirty="0"/>
              <a:t>GET /hello.txt HTTP/1.1 </a:t>
            </a:r>
          </a:p>
          <a:p>
            <a:r>
              <a:rPr lang="en-US" altLang="en-US" dirty="0"/>
              <a:t>User-Agent: curl/7.16.3 libcurl/7.16.3 OpenSSL/0.9.7l zlib/1.2.3 </a:t>
            </a:r>
          </a:p>
          <a:p>
            <a:r>
              <a:rPr lang="en-US" altLang="en-US" dirty="0"/>
              <a:t>Host: www.example.com </a:t>
            </a:r>
          </a:p>
          <a:p>
            <a:r>
              <a:rPr lang="en-US" altLang="en-US" dirty="0"/>
              <a:t>Accept-Language: en, mi</a:t>
            </a:r>
          </a:p>
        </p:txBody>
      </p:sp>
      <p:sp>
        <p:nvSpPr>
          <p:cNvPr id="9" name="TextBox 8">
            <a:extLst>
              <a:ext uri="{FF2B5EF4-FFF2-40B4-BE49-F238E27FC236}">
                <a16:creationId xmlns:a16="http://schemas.microsoft.com/office/drawing/2014/main" id="{C673E424-7A1F-4CE9-86CE-FBB33730F509}"/>
              </a:ext>
            </a:extLst>
          </p:cNvPr>
          <p:cNvSpPr txBox="1"/>
          <p:nvPr/>
        </p:nvSpPr>
        <p:spPr>
          <a:xfrm>
            <a:off x="6855150" y="2931053"/>
            <a:ext cx="1377300" cy="369332"/>
          </a:xfrm>
          <a:prstGeom prst="rect">
            <a:avLst/>
          </a:prstGeom>
          <a:noFill/>
        </p:spPr>
        <p:txBody>
          <a:bodyPr wrap="none" rtlCol="0">
            <a:spAutoFit/>
          </a:bodyPr>
          <a:lstStyle/>
          <a:p>
            <a:r>
              <a:rPr lang="en-US" dirty="0"/>
              <a:t>- RFC 7230</a:t>
            </a:r>
          </a:p>
        </p:txBody>
      </p:sp>
    </p:spTree>
    <p:extLst>
      <p:ext uri="{BB962C8B-B14F-4D97-AF65-F5344CB8AC3E}">
        <p14:creationId xmlns:p14="http://schemas.microsoft.com/office/powerpoint/2010/main" val="261217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HTTP Request Methods</a:t>
            </a:r>
          </a:p>
        </p:txBody>
      </p:sp>
      <p:sp>
        <p:nvSpPr>
          <p:cNvPr id="6" name="Content Placeholder 2">
            <a:extLst>
              <a:ext uri="{FF2B5EF4-FFF2-40B4-BE49-F238E27FC236}">
                <a16:creationId xmlns:a16="http://schemas.microsoft.com/office/drawing/2014/main" id="{ED29815D-4202-4979-B7A4-04FB43AA0007}"/>
              </a:ext>
            </a:extLst>
          </p:cNvPr>
          <p:cNvSpPr txBox="1">
            <a:spLocks/>
          </p:cNvSpPr>
          <p:nvPr/>
        </p:nvSpPr>
        <p:spPr>
          <a:xfrm>
            <a:off x="533400" y="990600"/>
            <a:ext cx="4267200" cy="1387573"/>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Requests must indicate what action they want the server to take, called the </a:t>
            </a:r>
            <a:r>
              <a:rPr lang="en-US" sz="2400" b="1" dirty="0">
                <a:latin typeface="Arial" panose="020B0604020202020204" pitchFamily="34" charset="0"/>
                <a:ea typeface="Roboto" panose="02000000000000000000" pitchFamily="2" charset="0"/>
                <a:cs typeface="Arial" panose="020B0604020202020204" pitchFamily="34" charset="0"/>
              </a:rPr>
              <a:t>method</a:t>
            </a:r>
            <a:r>
              <a:rPr lang="en-US" sz="2400" dirty="0">
                <a:latin typeface="Arial" panose="020B0604020202020204" pitchFamily="34" charset="0"/>
                <a:ea typeface="Roboto" panose="02000000000000000000" pitchFamily="2" charset="0"/>
                <a:cs typeface="Arial" panose="020B0604020202020204" pitchFamily="34" charset="0"/>
              </a:rPr>
              <a:t>. </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sp>
        <p:nvSpPr>
          <p:cNvPr id="32" name="Rectangle 31">
            <a:extLst>
              <a:ext uri="{FF2B5EF4-FFF2-40B4-BE49-F238E27FC236}">
                <a16:creationId xmlns:a16="http://schemas.microsoft.com/office/drawing/2014/main" id="{0D864048-7ECD-466B-9807-AE8C51B4D350}"/>
              </a:ext>
            </a:extLst>
          </p:cNvPr>
          <p:cNvSpPr/>
          <p:nvPr/>
        </p:nvSpPr>
        <p:spPr>
          <a:xfrm>
            <a:off x="5870853" y="1694717"/>
            <a:ext cx="2660199" cy="1754326"/>
          </a:xfrm>
          <a:prstGeom prst="rect">
            <a:avLst/>
          </a:prstGeom>
        </p:spPr>
        <p:txBody>
          <a:bodyPr wrap="square">
            <a:spAutoFit/>
          </a:bodyPr>
          <a:lstStyle/>
          <a:p>
            <a:r>
              <a:rPr lang="en-US" altLang="en-US" b="1" dirty="0"/>
              <a:t>POST</a:t>
            </a:r>
            <a:r>
              <a:rPr lang="en-US" altLang="en-US" dirty="0"/>
              <a:t> /users HTTP/1.1</a:t>
            </a:r>
            <a:br>
              <a:rPr lang="en-US" altLang="en-US" dirty="0"/>
            </a:br>
            <a:r>
              <a:rPr lang="en-US" altLang="en-US" dirty="0"/>
              <a:t>…</a:t>
            </a:r>
            <a:br>
              <a:rPr lang="en-US" altLang="en-US" dirty="0"/>
            </a:br>
            <a:r>
              <a:rPr lang="en-US" altLang="en-US" dirty="0"/>
              <a:t>{</a:t>
            </a:r>
            <a:br>
              <a:rPr lang="en-US" altLang="en-US" dirty="0"/>
            </a:br>
            <a:r>
              <a:rPr lang="en-US" altLang="en-US" dirty="0"/>
              <a:t>    “name”: “Aladdin”,</a:t>
            </a:r>
            <a:br>
              <a:rPr lang="en-US" altLang="en-US" dirty="0"/>
            </a:br>
            <a:r>
              <a:rPr lang="en-US" altLang="en-US" dirty="0"/>
              <a:t>    “age”:  18</a:t>
            </a:r>
            <a:br>
              <a:rPr lang="en-US" altLang="en-US" dirty="0"/>
            </a:br>
            <a:r>
              <a:rPr lang="en-US" altLang="en-US" dirty="0"/>
              <a:t>}</a:t>
            </a:r>
          </a:p>
        </p:txBody>
      </p:sp>
      <p:pic>
        <p:nvPicPr>
          <p:cNvPr id="33" name="Picture 32">
            <a:extLst>
              <a:ext uri="{FF2B5EF4-FFF2-40B4-BE49-F238E27FC236}">
                <a16:creationId xmlns:a16="http://schemas.microsoft.com/office/drawing/2014/main" id="{C3DF3CBB-7A7E-4F47-BCF1-B9D796023E4D}"/>
              </a:ext>
            </a:extLst>
          </p:cNvPr>
          <p:cNvPicPr>
            <a:picLocks noChangeAspect="1"/>
          </p:cNvPicPr>
          <p:nvPr/>
        </p:nvPicPr>
        <p:blipFill>
          <a:blip r:embed="rId3"/>
          <a:stretch>
            <a:fillRect/>
          </a:stretch>
        </p:blipFill>
        <p:spPr>
          <a:xfrm>
            <a:off x="4936282" y="3736616"/>
            <a:ext cx="3594770" cy="2130783"/>
          </a:xfrm>
          <a:prstGeom prst="rect">
            <a:avLst/>
          </a:prstGeom>
        </p:spPr>
      </p:pic>
      <p:pic>
        <p:nvPicPr>
          <p:cNvPr id="43" name="Picture 42">
            <a:extLst>
              <a:ext uri="{FF2B5EF4-FFF2-40B4-BE49-F238E27FC236}">
                <a16:creationId xmlns:a16="http://schemas.microsoft.com/office/drawing/2014/main" id="{C847B681-BAF9-4C3E-8F05-B5E66C53E670}"/>
              </a:ext>
            </a:extLst>
          </p:cNvPr>
          <p:cNvPicPr>
            <a:picLocks noChangeAspect="1"/>
          </p:cNvPicPr>
          <p:nvPr/>
        </p:nvPicPr>
        <p:blipFill>
          <a:blip r:embed="rId4"/>
          <a:stretch>
            <a:fillRect/>
          </a:stretch>
        </p:blipFill>
        <p:spPr>
          <a:xfrm>
            <a:off x="612948" y="3736617"/>
            <a:ext cx="3486293" cy="2130783"/>
          </a:xfrm>
          <a:prstGeom prst="rect">
            <a:avLst/>
          </a:prstGeom>
        </p:spPr>
      </p:pic>
      <p:sp>
        <p:nvSpPr>
          <p:cNvPr id="44" name="Rectangle 43">
            <a:extLst>
              <a:ext uri="{FF2B5EF4-FFF2-40B4-BE49-F238E27FC236}">
                <a16:creationId xmlns:a16="http://schemas.microsoft.com/office/drawing/2014/main" id="{5F7A46B6-54A5-4D28-803C-8B6D9B286E25}"/>
              </a:ext>
            </a:extLst>
          </p:cNvPr>
          <p:cNvSpPr/>
          <p:nvPr/>
        </p:nvSpPr>
        <p:spPr>
          <a:xfrm>
            <a:off x="1066800" y="3061820"/>
            <a:ext cx="2578591" cy="369332"/>
          </a:xfrm>
          <a:prstGeom prst="rect">
            <a:avLst/>
          </a:prstGeom>
        </p:spPr>
        <p:txBody>
          <a:bodyPr wrap="none">
            <a:spAutoFit/>
          </a:bodyPr>
          <a:lstStyle/>
          <a:p>
            <a:r>
              <a:rPr lang="en-US" altLang="en-US" b="1" dirty="0"/>
              <a:t>GET</a:t>
            </a:r>
            <a:r>
              <a:rPr lang="en-US" altLang="en-US" dirty="0"/>
              <a:t> /cat.jpg HTTP/1.1 </a:t>
            </a:r>
          </a:p>
        </p:txBody>
      </p:sp>
    </p:spTree>
    <p:extLst>
      <p:ext uri="{BB962C8B-B14F-4D97-AF65-F5344CB8AC3E}">
        <p14:creationId xmlns:p14="http://schemas.microsoft.com/office/powerpoint/2010/main" val="2545564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HTTP Status Codes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685800" y="901683"/>
            <a:ext cx="5791200" cy="1387573"/>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Responses from the server include the response body (e.g. file) and a </a:t>
            </a:r>
            <a:r>
              <a:rPr lang="en-US" sz="2400" b="1" u="sng" dirty="0">
                <a:latin typeface="Arial" panose="020B0604020202020204" pitchFamily="34" charset="0"/>
                <a:ea typeface="Roboto" panose="02000000000000000000" pitchFamily="2" charset="0"/>
                <a:cs typeface="Arial" panose="020B0604020202020204" pitchFamily="34" charset="0"/>
              </a:rPr>
              <a:t>status code</a:t>
            </a:r>
            <a:r>
              <a:rPr lang="en-US" sz="2400" b="1" dirty="0">
                <a:latin typeface="Arial" panose="020B0604020202020204" pitchFamily="34" charset="0"/>
                <a:ea typeface="Roboto" panose="02000000000000000000" pitchFamily="2" charset="0"/>
                <a:cs typeface="Arial" panose="020B0604020202020204" pitchFamily="34" charset="0"/>
              </a:rPr>
              <a:t> </a:t>
            </a:r>
            <a:r>
              <a:rPr lang="en-US" sz="2400" dirty="0">
                <a:latin typeface="Arial" panose="020B0604020202020204" pitchFamily="34" charset="0"/>
                <a:ea typeface="Roboto" panose="02000000000000000000" pitchFamily="2" charset="0"/>
                <a:cs typeface="Arial" panose="020B0604020202020204" pitchFamily="34" charset="0"/>
              </a:rPr>
              <a:t>to indicate how the response went.</a:t>
            </a:r>
            <a:endParaRPr lang="en-US" sz="2400" u="sng"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9" name="Picture 8" descr="A computer&#10;&#10;Description generated with very high confidence">
            <a:extLst>
              <a:ext uri="{FF2B5EF4-FFF2-40B4-BE49-F238E27FC236}">
                <a16:creationId xmlns:a16="http://schemas.microsoft.com/office/drawing/2014/main" id="{37CD4415-87AB-4265-B867-D201C83DB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799351"/>
            <a:ext cx="2081354" cy="1592236"/>
          </a:xfrm>
          <a:prstGeom prst="rect">
            <a:avLst/>
          </a:prstGeom>
        </p:spPr>
      </p:pic>
      <p:pic>
        <p:nvPicPr>
          <p:cNvPr id="10" name="Picture 9">
            <a:extLst>
              <a:ext uri="{FF2B5EF4-FFF2-40B4-BE49-F238E27FC236}">
                <a16:creationId xmlns:a16="http://schemas.microsoft.com/office/drawing/2014/main" id="{1F1CAC5F-F66E-4734-8B23-ADBE2F6F0AA0}"/>
              </a:ext>
            </a:extLst>
          </p:cNvPr>
          <p:cNvPicPr>
            <a:picLocks noChangeAspect="1"/>
          </p:cNvPicPr>
          <p:nvPr/>
        </p:nvPicPr>
        <p:blipFill>
          <a:blip r:embed="rId4"/>
          <a:stretch>
            <a:fillRect/>
          </a:stretch>
        </p:blipFill>
        <p:spPr>
          <a:xfrm>
            <a:off x="-8363" y="2537085"/>
            <a:ext cx="9144000" cy="3849241"/>
          </a:xfrm>
          <a:prstGeom prst="rect">
            <a:avLst/>
          </a:prstGeom>
        </p:spPr>
      </p:pic>
    </p:spTree>
    <p:extLst>
      <p:ext uri="{BB962C8B-B14F-4D97-AF65-F5344CB8AC3E}">
        <p14:creationId xmlns:p14="http://schemas.microsoft.com/office/powerpoint/2010/main" val="2231976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HTTP vs HTTPs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381000" y="5105400"/>
            <a:ext cx="8534400" cy="987816"/>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600" dirty="0">
                <a:latin typeface="Arial" panose="020B0604020202020204" pitchFamily="34" charset="0"/>
                <a:ea typeface="Roboto" panose="02000000000000000000" pitchFamily="2" charset="0"/>
                <a:cs typeface="Arial" panose="020B0604020202020204" pitchFamily="34" charset="0"/>
              </a:rPr>
              <a:t>HTTPs  (HTTP Secure) uses an SSL certificate (TLS) to encrypt data before sending, and decrypt upon arrival</a:t>
            </a:r>
          </a:p>
          <a:p>
            <a:pPr marL="457200" indent="-457200">
              <a:spcBef>
                <a:spcPts val="0"/>
              </a:spcBef>
              <a:buFont typeface="Arial" panose="020B0604020202020204" pitchFamily="34" charset="0"/>
              <a:buChar char="•"/>
            </a:pPr>
            <a:endParaRPr lang="en-US" sz="26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6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6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600" dirty="0">
                <a:latin typeface="Arial" panose="020B0604020202020204" pitchFamily="34" charset="0"/>
                <a:ea typeface="Roboto" panose="02000000000000000000" pitchFamily="2" charset="0"/>
                <a:cs typeface="Arial" panose="020B0604020202020204" pitchFamily="34" charset="0"/>
              </a:rPr>
            </a:br>
            <a:endParaRPr lang="en-US" sz="26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6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6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6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6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6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600" dirty="0">
                <a:latin typeface="Arial" panose="020B0604020202020204" pitchFamily="34" charset="0"/>
                <a:ea typeface="Roboto" panose="02000000000000000000" pitchFamily="2" charset="0"/>
                <a:cs typeface="Arial" panose="020B0604020202020204" pitchFamily="34" charset="0"/>
              </a:rPr>
            </a:br>
            <a:endParaRPr lang="en-US" sz="26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6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6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600" dirty="0">
              <a:latin typeface="Arial" panose="020B0604020202020204" pitchFamily="34" charset="0"/>
              <a:ea typeface="Roboto" panose="02000000000000000000" pitchFamily="2" charset="0"/>
              <a:cs typeface="Arial" panose="020B0604020202020204" pitchFamily="34" charset="0"/>
            </a:endParaRPr>
          </a:p>
        </p:txBody>
      </p:sp>
      <p:pic>
        <p:nvPicPr>
          <p:cNvPr id="7" name="Picture 6">
            <a:extLst>
              <a:ext uri="{FF2B5EF4-FFF2-40B4-BE49-F238E27FC236}">
                <a16:creationId xmlns:a16="http://schemas.microsoft.com/office/drawing/2014/main" id="{B6ECB978-9EB9-4DA6-9311-EF488E1765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91024"/>
            <a:ext cx="9144000" cy="4064000"/>
          </a:xfrm>
          <a:prstGeom prst="rect">
            <a:avLst/>
          </a:prstGeom>
        </p:spPr>
      </p:pic>
    </p:spTree>
    <p:extLst>
      <p:ext uri="{BB962C8B-B14F-4D97-AF65-F5344CB8AC3E}">
        <p14:creationId xmlns:p14="http://schemas.microsoft.com/office/powerpoint/2010/main" val="1902430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Wireshark HTTP Demo</a:t>
            </a:r>
          </a:p>
        </p:txBody>
      </p:sp>
      <p:sp>
        <p:nvSpPr>
          <p:cNvPr id="3" name="TextBox 2">
            <a:extLst>
              <a:ext uri="{FF2B5EF4-FFF2-40B4-BE49-F238E27FC236}">
                <a16:creationId xmlns:a16="http://schemas.microsoft.com/office/drawing/2014/main" id="{5CCD0CD7-F454-43B6-A623-7B93B7847CAE}"/>
              </a:ext>
            </a:extLst>
          </p:cNvPr>
          <p:cNvSpPr txBox="1"/>
          <p:nvPr/>
        </p:nvSpPr>
        <p:spPr>
          <a:xfrm>
            <a:off x="266700" y="5410200"/>
            <a:ext cx="8610600" cy="830997"/>
          </a:xfrm>
          <a:prstGeom prst="rect">
            <a:avLst/>
          </a:prstGeom>
          <a:noFill/>
          <a:ln w="19050">
            <a:solidFill>
              <a:srgbClr val="FF0000"/>
            </a:solidFill>
          </a:ln>
        </p:spPr>
        <p:txBody>
          <a:bodyPr wrap="square" rtlCol="0">
            <a:spAutoFit/>
          </a:bodyPr>
          <a:lstStyle/>
          <a:p>
            <a:pPr algn="ctr"/>
            <a:r>
              <a:rPr lang="en-US" sz="4800" b="1" dirty="0">
                <a:solidFill>
                  <a:srgbClr val="FF0000"/>
                </a:solidFill>
              </a:rPr>
              <a:t>Instructor Demo</a:t>
            </a:r>
          </a:p>
        </p:txBody>
      </p:sp>
      <p:pic>
        <p:nvPicPr>
          <p:cNvPr id="5" name="Picture 4" descr="A screenshot of a computer screen&#10;&#10;Description generated with very high confidence">
            <a:extLst>
              <a:ext uri="{FF2B5EF4-FFF2-40B4-BE49-F238E27FC236}">
                <a16:creationId xmlns:a16="http://schemas.microsoft.com/office/drawing/2014/main" id="{DC5ABCBD-FF57-4F76-A124-3BD5A5F0C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3455"/>
            <a:ext cx="9144000" cy="2527410"/>
          </a:xfrm>
          <a:prstGeom prst="rect">
            <a:avLst/>
          </a:prstGeom>
          <a:effectLst>
            <a:outerShdw blurRad="127000" dist="38100" dir="10800000" algn="r" rotWithShape="0">
              <a:prstClr val="black">
                <a:alpha val="40000"/>
              </a:prstClr>
            </a:outerShdw>
          </a:effectLst>
        </p:spPr>
      </p:pic>
      <p:pic>
        <p:nvPicPr>
          <p:cNvPr id="7" name="Picture 6" descr="A screenshot of a cell phone&#10;&#10;Description generated with very high confidence">
            <a:extLst>
              <a:ext uri="{FF2B5EF4-FFF2-40B4-BE49-F238E27FC236}">
                <a16:creationId xmlns:a16="http://schemas.microsoft.com/office/drawing/2014/main" id="{F99A47CB-56BF-4B6D-BFF5-AE49E9D10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020" y="2953965"/>
            <a:ext cx="5220361" cy="2216618"/>
          </a:xfrm>
          <a:prstGeom prst="rect">
            <a:avLst/>
          </a:prstGeom>
          <a:effectLst>
            <a:outerShdw blurRad="127000" dist="38100" dir="10800000" algn="r" rotWithShape="0">
              <a:prstClr val="black">
                <a:alpha val="40000"/>
              </a:prstClr>
            </a:outerShdw>
          </a:effectLst>
        </p:spPr>
      </p:pic>
      <p:pic>
        <p:nvPicPr>
          <p:cNvPr id="9" name="Picture 8" descr="A screenshot of a cell phone&#10;&#10;Description generated with very high confidence">
            <a:extLst>
              <a:ext uri="{FF2B5EF4-FFF2-40B4-BE49-F238E27FC236}">
                <a16:creationId xmlns:a16="http://schemas.microsoft.com/office/drawing/2014/main" id="{9545933A-12B6-46FB-86A5-3476195BC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3658316"/>
            <a:ext cx="3093988" cy="1272650"/>
          </a:xfrm>
          <a:prstGeom prst="rect">
            <a:avLst/>
          </a:prstGeom>
        </p:spPr>
      </p:pic>
    </p:spTree>
    <p:extLst>
      <p:ext uri="{BB962C8B-B14F-4D97-AF65-F5344CB8AC3E}">
        <p14:creationId xmlns:p14="http://schemas.microsoft.com/office/powerpoint/2010/main" val="1958172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200400" y="80936"/>
            <a:ext cx="5743729" cy="411480"/>
          </a:xfrm>
        </p:spPr>
        <p:txBody>
          <a:bodyPr/>
          <a:lstStyle/>
          <a:p>
            <a:r>
              <a:rPr lang="en-US" dirty="0"/>
              <a:t>Activity: Wireshark HTTP Analysis (10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8715529"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dirty="0"/>
              <a:t>In this activity, you'll peer into HTTP conversations and start to reverse-engineer HTTP protocol.</a:t>
            </a:r>
          </a:p>
          <a:p>
            <a:pPr marL="0" indent="0">
              <a:lnSpc>
                <a:spcPct val="110000"/>
              </a:lnSpc>
              <a:buFont typeface="Arial" panose="020B0604020202020204" pitchFamily="34" charset="0"/>
              <a:buNone/>
            </a:pPr>
            <a:endParaRPr lang="en-US" dirty="0"/>
          </a:p>
          <a:p>
            <a:pPr marL="0" indent="0">
              <a:lnSpc>
                <a:spcPct val="110000"/>
              </a:lnSpc>
              <a:buFont typeface="Arial" panose="020B0604020202020204" pitchFamily="34" charset="0"/>
              <a:buNone/>
            </a:pPr>
            <a:r>
              <a:rPr lang="en-US" b="1" u="sng" dirty="0"/>
              <a:t>Instructions:</a:t>
            </a:r>
          </a:p>
          <a:p>
            <a:pPr marL="800100" lvl="1" indent="-342900">
              <a:lnSpc>
                <a:spcPct val="110000"/>
              </a:lnSpc>
              <a:buFont typeface="+mj-lt"/>
              <a:buAutoNum type="arabicPeriod"/>
            </a:pPr>
            <a:r>
              <a:rPr lang="en-US" dirty="0"/>
              <a:t>Using the PCAP files and instructions sent to you, investigate the files to answer the questions presented.</a:t>
            </a:r>
          </a:p>
          <a:p>
            <a:pPr marL="0" indent="0">
              <a:lnSpc>
                <a:spcPct val="110000"/>
              </a:lnSpc>
              <a:buNone/>
            </a:pPr>
            <a:br>
              <a:rPr lang="en-US" dirty="0"/>
            </a:br>
            <a:endParaRPr lang="en-US" dirty="0"/>
          </a:p>
          <a:p>
            <a:pPr marL="800100" lvl="1" indent="-342900">
              <a:lnSpc>
                <a:spcPct val="110000"/>
              </a:lnSpc>
              <a:buFont typeface="+mj-lt"/>
              <a:buAutoNum type="arabicPeriod"/>
            </a:pPr>
            <a:endParaRPr lang="en-US" dirty="0"/>
          </a:p>
          <a:p>
            <a:pPr marL="0" indent="0">
              <a:lnSpc>
                <a:spcPct val="110000"/>
              </a:lnSpc>
              <a:buFont typeface="Arial" panose="020B0604020202020204" pitchFamily="34" charset="0"/>
              <a:buNone/>
            </a:pPr>
            <a:endParaRPr lang="en-US" dirty="0"/>
          </a:p>
        </p:txBody>
      </p:sp>
    </p:spTree>
    <p:extLst>
      <p:ext uri="{BB962C8B-B14F-4D97-AF65-F5344CB8AC3E}">
        <p14:creationId xmlns:p14="http://schemas.microsoft.com/office/powerpoint/2010/main" val="3539430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Review Wireshark HTTP Analysis</a:t>
            </a:r>
          </a:p>
        </p:txBody>
      </p:sp>
      <p:sp>
        <p:nvSpPr>
          <p:cNvPr id="3" name="TextBox 2">
            <a:extLst>
              <a:ext uri="{FF2B5EF4-FFF2-40B4-BE49-F238E27FC236}">
                <a16:creationId xmlns:a16="http://schemas.microsoft.com/office/drawing/2014/main" id="{5CCD0CD7-F454-43B6-A623-7B93B7847CAE}"/>
              </a:ext>
            </a:extLst>
          </p:cNvPr>
          <p:cNvSpPr txBox="1"/>
          <p:nvPr/>
        </p:nvSpPr>
        <p:spPr>
          <a:xfrm>
            <a:off x="266700" y="5257800"/>
            <a:ext cx="8610600" cy="830997"/>
          </a:xfrm>
          <a:prstGeom prst="rect">
            <a:avLst/>
          </a:prstGeom>
          <a:noFill/>
          <a:ln w="19050">
            <a:solidFill>
              <a:srgbClr val="FF0000"/>
            </a:solidFill>
          </a:ln>
        </p:spPr>
        <p:txBody>
          <a:bodyPr wrap="square" rtlCol="0">
            <a:spAutoFit/>
          </a:bodyPr>
          <a:lstStyle/>
          <a:p>
            <a:pPr algn="ctr"/>
            <a:r>
              <a:rPr lang="en-US" sz="4800" b="1" dirty="0">
                <a:solidFill>
                  <a:srgbClr val="FF0000"/>
                </a:solidFill>
              </a:rPr>
              <a:t>Instructor Review</a:t>
            </a:r>
          </a:p>
        </p:txBody>
      </p:sp>
      <p:sp>
        <p:nvSpPr>
          <p:cNvPr id="5" name="AutoShape 4" descr="data:image/png;base64,iVBORw0KGgoAAAANSUhEUgAABJcAAAGBCAYAAADbvlDJAAAAAXNSR0IArs4c6QAAAARnQU1BAACxjwv8YQUAAAAJcEhZcwAAEnQAABJ0Ad5mH3gAAJPtSURBVHhe7b07duQ6E255JqWJ9AQ0lGPJbU+DUI2gvWNdr7waRFn/CK6hJl4kHhFAgGSmmJn7W2uvkpggEIgIIImolPTPN0IIIYQQQgghhBBCO0VxCSGEEEIIIYQQQgjtVlNc+r//+x8AwNODEEIIIYQQQugcUVwCgJcEIYQQQgghhNA5orgEAC8JQgghhBBCCKFzRHEJAF4ShBBCCCGEEELn6KmLS38/3r7/ffv4/iu8BvAz/P7+7+2f73/fv4TXXpOfWqcIIYQQQgghhM6RUFyKh99/KqTD8Nd70ebz43fTxh8clTb1azVSf3a+vn8tffz6kl6DQ/z++P58Rt/eZV53LC5p8/Hr9u37v9+2NWhbpxP7RoG+TtdxD/pK6wchhBBCCCGE0DnSi0v5QSweUvNr4cAWDqjhWjgk5m3+vC/fF23CfeLh3Y9Rtj2EP0C/f/+RXoNjUFw6wLWKS8V1yxpU29j2jQZpncb7Pj++jvlq0A9CCCGEEEIIoXNkKy4tlMWkUEhqPllUHFqVNhqWg62ZMIdjn3wClXhop7i0hxcqLi20RegcaZ26fSO1P+KrcT8IIYQQQgghhM6RubhUHEi1w2ksKIXDbPjafDC0HGytCH35T1EptvgDsP+dL9thNxyKl3scB34fTPj0VqKdXzGOI7fR+dmN7f29vOa+jgWD9dMeljZ5f/56pPDHeO6NrQWDsaY/RWaPRdeHiY49U/PqYrF5W1+jNofzMObBTxaX1LEcw/GUPqeR+0EIIYQQQgghdI4mP7kUDtr513mb/FC83bP0NTqwOiwHWyO+oFMdxKVrxWt+vnHuxUF+7wE3FtfqosHH1k/rx6oglwoiro/on8+3pb3/OhYNLG3Wvjpj5XNfr4U2KZ4rdd81o9dN2GIx9KHDas9huy02S21qP9vmPkSbzx2LS/pe0V+TgR1zFpH7QQghhBBCCCF0jqZ+51JRNBIPheHeohgR7/UH5ayPBsvB1kQ4qNcH6sLmYqzc5jj3am69A7LG+B7ZzuLgHwtHvk0Rg+xeSxspLguljfLct8Lbdi2N09ie0IoXU1hiYfCh9L3GaF5DLDZb/Gzpx0CcT1p7JYI/fPuBn9Q20ebOvlGixK5A6HMXcj8IIYQQQgghhM6RXlwqDqLlIVA/5IZ75cPk1q/4uuVga0C1zRcYwvXQJtmR2ywfQtvihOSj0naxKJOjFTzigdz7O2+TX2+KS4M28evS3kRV9Khs3lVcKvwjzLFpI7U1xMLiQ3/NYs/CcF4jDDYrbcTiUrcfA9p8un4b9K+2yX28ofnSVihT/DCN3A9CCCGEEEIIoXNk/51LOf5wKh0Mx59G8Ido6V7LwXZIsH1UvPrzvvz7tXzvPxmS26zMffZQb/ah0GdeEMjb5Nd3FpfC1xqyzfuKS4nY59J2zn8OQywsPsyvj+wxz0vDYLPJz5Z+DGjz6fpt0L/aRrFZJLSVi9A5M332kPtBCCGEEEIIIXSO9hWXuofW/qcR1E8sWA62I7p9uAKLe2351xeV3Dzj9+s98txtn7IoUYtoCYsP8yJA0T4rFlnamA7pcptjxaWEZfwaQywsPhRR7JmeV43BZpOfLf0Y6Pon5XyGby9cz1HbKD6VsIzjmeizi9wPQgghhBBCCKFztK+4tBCKJ9kBMR5k108juO/rPuo2zWuWA6eOWAhZCfP6fHtbx/eHdfd97+Dfs7lHvK+0Z+k/+4XebQEqFITWsU4rLqXChFBoWJHjLvs09K37uqaalwlbLIY+FNHa2OYVxpTaWWy2+Nk29yFFPmT8cHFJzimJcZ96LHLkfhBCCCGEEEIInaPdxSVHKlgk5EPs9rrYJmE52HYJhQG9eJIOotkY8fC9/eLkOPfM3q7NQ2KxYqWd33o4jhTFgxOLS446Xp41znLc1UJA8t3KVuCRxpkqinjssej6cGHKns68ApldjV8sNlv8bJ97lyIfMn60uGRdpxL1uL1YjPtBCCGEEEIIIXSOhOJSeUB7FEIBoS4EzGI9IMPtecRYnGXz8+bhOev0HBBCCCGEEEIInaMnKS6Fw/j8p2NqKC5dB4pLz5eHZ63Tc0AIIYQQQgghdI6e5pNL50Bx6TpQXCIPbwtCCCGEEEIIoXNEcQkAXhKEEEIIIYQQQueI4hLAA4IQQgghhBBCCF1FFJcAHhCEEEIIIYQQQugqorgE8IAghBBCCCGEEEJXEcUlgAcEIYQQQgghhBC6iiguXZrz/2rY34+373//edy/RPbnnb+i5kAIIYQQQgghhK6itrj0++P7859/vn99VQfar/fvf/95+/7vd3X9DLQxX57bFZc+P36Lr18diksBhBBCCCGEEELoKqK4dGnOLy49OhSXAgghhBBCCCGE0FVEcenSUFyqobgUQAghhBBCCCGErqJDxaX19/ckpEO/vy9r88/795/4WnN/wdYuceRHunpFCd/v28f3/zmpzV/htR7etnXeuY+34lLhq3oM52N/7ev719pPFcM6DsocevGaaVPY6yjGC/NycezOy9GMtVDbPpqbe33kn9Que12cu4H+3BeM9pR5seH8hhBCCCGEEEIIXUW7i0vhAJ0fvuNBOT9IWz+RZGyXDu27i0tS8SK9tth9Vpv6uk70WdHf7+//PlIfsbhUtAn3FD7IiiLJh218Ep1PQ1niYGmz2FPGqLY5m9dqhzavsqDZ+Ni3GeShxT/WXB1gWhcGe5p+4j2pPUIIIYQQQgghdBWpxaV0+C1JB/1wYG4O4nUxoP5e46SDfQ9/WE8FGj9esqv6FM0JbaTxJZoCQkMswhTFJ63AUvmvsC0n9pnfn7DEyxrTitJmy7xkf1rajAoznto/O+dVMrMuevZIMSrnihBCCCGEEEIIXUX7PrmkHcSbe+MhebnWPbhrY56JtzkUHELxIR3Us0P7WW3SmAOaIlFD9F/VRi4u9YpUOXKfxWvdeFnaRBt9m4x1TMO8lJwo5x4/FSRSF5dG/rHNq4sfx7AuDPaMCmQIIYQQQgghhNBVdOPiUmJwcL9HccmPEcb+8778+7V87z85k33a5Kw20vgNcoGlxFCEcRiKFRsT42rxGrQJhaXSntJmw7yUnJCKS0Of7/FPd+4K1nVhsCcVLnPyeSKEEEIIIYQQQlfRvuJSt03v0KwUNrT+TsUVIpz9y7++GORsid+vBYGz2tiQijAlsr/KAsvCnuJJHQMRS9u6jfPDyGbLvEI/5SfB6r6Nc5nyT2LGTxHrujCuk956QAghhBBCCCGErqLdv9C7LYxIxYAarY1ckKgpfwxNbqMTDuyfb2/r/b4/9/06j7PabAQ/KXOLvi5fW/qvf6F3de/9ikt7Yhr794W30Kb1gW1e/vu1n5gjlb9STnQLk7uKS/rcezENr+VjCf0Yi0tS/wmEEEIIIYQQQugq2l1ccqyH7Eh9EE8H/16blVRoWWkP36k/tY8Bwd5sDmnMphByvE0gFgnca2qhICuaeHIf24owluKJFIt6PEu8TDGtYule9/etNhvnlftvweVk2U9AnNsJ/pHzbBzTkB+dfizFLt+m7McTx0QIIYQQQgghhK6itrhUH3IB4L7E4pxWtHNFNoQQQgghhBBC6CqiuARwNZTiUvh0VfikGUIIIYQQQgghdBVRXAK4IuKPxW0/wogQQgghhBBCCF1FFJcAHhCEEEIIIYQQQugqorgEAAAAAAAAHoQQ2iOKSwAAAAAAAOBBCKE9orgEAAAAAAAAHoQQ2iOKSwAAAAAAAOBBCKE9orgEuwh/Fv+f73/fv9rX6790trfNTrxtbx/ff4XXLon3xfv3H+k1A91Y7OTP+7n9wQbxAoD78/X9a9l3fn1Jr12TW76XP9xzwpNxi/fBHut4kXusg0fPMYQQ2qO2uPT74/tT2nj9AXj7U+hXZX0DucKGrvnyTOIY9Xz9YfOGYyc/f378Fl8P/P7+722xo/vwYGkzg/AALf5Z/52+qfrqz99AjF/ej4+dkr9SEcEWizkevlhxx32MeI0Ia7IpoGaxWPdthV2+qtbq3r1wte2R10NiYl3UMTkzX3+aM2Ja+2dvfjmO2ZPWl0xuVxrniK2B+L6tjHMW3t6bPMvJhTa/j47mZHkGMLSx5s8oNyw2m+a1cCwPF6p5rwj9pbHusq8I+9vtsTyL7rRJ8bMWV5nxvoEQQnv0ZMWl8MDz68PN4QK2ar48kzhGGZvtTeOmYw/5geKSz1PpELv/k0Er8Q199Wn0/f6Hoxinau69B+p7FRGuXawwcMd9jHiNCHn++fZWrhUtFj52x2IUDlMH1/y6vr9OLoD/IMZ1EfxXxsDl+c++n5zASTFt8mvvvnLLHFNsCof6A2sj2lzveX/eT3iPrejtrYfwvintbfZQ36ZaK/W1NX71vtZvY8ofQ25YbDbN66w89H2fnwdH8T64SZGyg8EXYS3u2Ddu6Wffd7AJIYT26LmKS952Z2MoWNzlf0R6aL48ExeX5U3zv+XNcx1nuZYeEm469pB7F5eUuJ/yRizbeeShRXvI1x+o75fXzQPpo3HHfYx4jYj/g+uK/rmftFis+3h13cop693ZnGw4c4/6YUzrIhYDf/r983TOimnM58KHe/q7ZY71+gv27xsr9rvzPW+W2xSXwhzG+V37UPZp+QxgaWPJn725YWl71lgCp+y953P/98fgx3GOSblg4GZ+LuOPEEJ7dKy45K8tG9GKsNnVbeoN3r3u33TjA09kerNdyB9EtIcS/yaTjZMo3gS6Nm9vGn6M1CYbq7jeoBQTltd2Pcwn/7l/o51/3l2c2je3xq4qFqrduR9H8SywPKj024xsLtAOpd7mg2/E4rpIOSuMOSTcK8U8zFmyt4rpMBbjXF2p+3JU/fVi0Xt48/f1ckiJTRpv17qY2ccWjowV7iVeOukB2s0v870SC3UdG3Fz25UzKiEumr8cR/JnpZsfE7nRw7Qu4r7WmW/O4bm7sf08lGeAbp6049rsGcdURcnPZt1MccAeCc1nkeCjHe+JWv5IdPN5o3wmK21ufBrHF9utfSz0/KjEr6WKiTj36hnA3KYdX8+fmdywtO21OZiHPuaDvLLkhWvT2xPydtnrmt299ztHN3/WnCvnle4R9xlrjon5YsDi5z34fje7EUJoj/YXlyybYrMBCg+t2ZtD6its2rMbZ3hTXDd6YXNv+o1jF3MY2hzffItroU3zJmN84+i+SY1w9q5vwovdbkz/femP1qdCLGoaX+RYHkIOtlnGL32i+DniHyCkh7MY55xRTBp8H0L++x/BPKG/5rXkdzfn1C74qh1L82G87ua8vib4ULClfhgb5Y/q+/Ra6su4JhyH1oU2juL3w2uQeHUIY/s+nO2pbyUWYUzhuok0VpxvQpmrDS1eG4fyx1HkkKOMlzk3RhjXRZqPGJ+Kc+Ye5pbsKvO39oXUpr4+smccUxXFh5o9Ng7Y0xD76uX83nWtrdmaYT5n1wo7F9s/tjbep+n1aPM4D+R8SfT2vpJqfdVzTz7MnwEsbabzZyY3KptFem0O5mET9x6dsXw/y2uZnxr/jHIs66Mhi78pf2LMVp/V31dYc8yeixXC3KbXckO7byCE0B7tLy7V3zeEjarefOU3iGo8b4PhASanuad+A5XeyGobLTa3G7CjOJAlNF+eiLct2uK+/vWeCjL5XIIvhjEtUO5ZkfxZc1abDdHPnpG9GyGebZy75L7Kc21njJt1kOPHiq/F9dGNo+rDeL2bq6FN7YuyzTh/8jws12LVfzfnTkSLyy3GJ14Dcnvc17mvhL4Le2YJY5VrS/O3laP3j5BjWu4R0YZubhiYWRexrcvn6f1yhrhmCpuqHGj3y5+MqRCL1Ve5jTMcnU+GFuOCMN5sTOs4hO/dvB0pXnLf8r19f/k2zs/Jv41/xntdcV1rL+DXVt5H3meen7m/LW2m88eeG43NAv02B/MwruUaOc86Yw33BFuOJfR9ciJ/1mvxPUb10SDHCh/1Y2UlrcNDe3SRowGEENqjAz8WF98Y1A0ybsAi2ebv++0/YJRjJcoxpTcV/4aSvYE3beImv83VYrP8hii+eWm+PJH14ct9X7z5ZjY1sYt07NPfjBOdB4OV4228HUUc5LbaQ4VMHDN/uBuRfPhR+XJnjIu41WRx9D/i6Mb0c9YeWjQfyteL2Cr2F20s+ZOt4xCL9KATbNgeeqJNy+tin2ehxUWbyxGI14DSD87WzQbNznPGWjkUdy1eZ3Hm+04er0Q2713rYuvz0OFFI8tF8XVHbfehHHEcjWkVs2Uv/9Pb04ecl2M+J4Z27Bsv7BWC34v8seSzlLstaW/ySG27e0ib56G/Qa4teNuW+4t8T2P1ngEsbXx/M/lji5Voc8W4zcE8tKzllc5Yw35sOZZQc20yf5L/erZZc8wTxzm+r0Zf7t5/4tyq+xFCaI9O+IXecVPzG27+etj8m35qpt6MNHIbajabigeVSGmfxWb5DVF889J8eSJ+TsobymrT5BuoLSadB4OVY23CG3lph+jn2MfMG7T0Rtol+qrxi7ou+nQfQPxYrk83L9fG5WX6VxpL86F8vfChkgNFG0v+rDa7e5d/v5bvvX+1NRVt8z6V5nQQZV5749WFeA2o+nRju7G6ds6OkQhjNXvBobhr8ToLzec5htywoOSPxT9+LG3POoIfe9xvPtfe+56N82M6HYuCk+zR4tsQxps+1PpYjfJnfz7XrHGO45rXtegH25zTc2LTLvbZfQawtMmvZ+j5M/aVanOGpc3hPPTztO4RnbGG/VhybEP17Y78cT7UbbPlWI637dBeFjjUj7JvIITQHrXFJeXhPLwx9Tb7+o3C+CY19WakoGyM5VyCPf03I4vNchvxzUu16zzWhy/htdUmzQ7J975t/yEosN9XJVqbELv6uu5ni80Jue8+sp09/3fRHmocaT7uwB/Hc/MOv0dGukfzoXy99KG03iv/mPIn2bb86/3hxo7fd2Oj2X4UaV6WfWwHxGtAsG+zJ45V/+9+Yno958j2HYv7njnPYOlfbiPuh11CLPasi5usHYf1GWBtF3xx7H317JjWOT7LOfb4fLD4UtsjhoR5NnYW72e2uVhszd9fQ/5VNpv2uohlX/H3abbL88pttLWR6OXPwJ9dmyOWNp6DeSj5XaUz1rCfOTvVfXIif7b9L64BKZ473ru8bd3csKCsSyPaWkQIoT0SikvSRhM2rvqBtKRtIz4M1Ey9GSmofcQ3IL9x296MxjbL/chvXrYNP43Z96+M+qZZvWaLaZibzQ6LP4+0idezN90wh7ZtzwcSrS/q15T+fJ5lubH7Ad3RW1Mxb7LXU45081zz4cBf/vvVz9vYTZtu/oSxPt/eSpvd94qvA7ofurEwMLa5brt3LOLVJ9yTrxM3lhv7/OLSgl+n+f26zba4a/HaOJY/W76c877TZ5gbzv91n3Gv2+/DDuZngJhH/pcj6+2TL/s5emJMO75x2Po5wZ6BHTnBRxafC8T3wWKcas2N83kh2lvOZ/GD9gu9F5IP8n7DtU4+5+16MYjzsrRZx49zKOZpaZMzjFsnNyZs7rZZGedhFz+WNa9G8+r3Y8qxSC/2pvypYxq/n86xmrrfjGCXrb92DvVrnX46+YcQQnskFpcc64YUqTeetLH32mjtik1u6s1IxtuaPYDkhPHjQ0/cyLv2rPdobeQ3RG+DtHmnB6iVdq5pPMl/I9Rx02tScSZiiWmgfWi8R5vad85ef18x33jg6DxgNGMp/lpj22tT5ZDlwUYjxEPK/TAn2Rdb+7EPrbmazXvBzan18zh/wuuCzVkOSjareb/6ev/+MLJ55dBYxKuPtEYFnyW8HcL1CWq7ZZv7673234Zg2wm5KubHapc1N2yMckN6r1T3uqNz9/fb7k0+6uVgr409pv3cKGPVy9WzcqzfjyP0ZfGjnEtTrPtbRvUM1s/nRNoHEuW8fR9Fv5sf8nwc5rO4B+Vk/hUo7qvWhtjnoI0lf8a5YbHZNi97Hg4wrGUxL+qxjHuCLcfi/Dr53s2fFMvq/nTPFttRjkl+1uaYxU2wu5m3Ord+P45gk2wHQgjtkVpcejriw1Dz0BGv994Q4LqEN1nLA/UViQ/WnYee1yY9GN0jvvccC56PV84f1s4j8djvmft4xTnDfXnGHEMIoT16+eJSeEOY/N8ZuAjhUCP9D/XDoBU9Yf0fw7v45p5jwfPxyvnD2nkcfKxe7XnnCZ4T4OI8Z44hhNAevU5xyREfgksoLMEP4/OS/1VdyX7k4uafKLznWPB8vHL+sHYejPGP7QAAJBBCaI9eq7gEAAAAAAAAKgghtEcUlwAAAABeGIQQQgiho6K4BAAAAPDCIIQQQggdFcUlAAAAgBcGIYQQQuioKC4BAAAAvDAIIYQQQkdFcelJ+fvx9v3v28f3X/99+DOp/75/Ne1uQv1X+e417hEmbPa+vdC8fsqeMscsvHgesi7uyuOsCyOPmD8/gvuraPa/vqnHa66fRwchhBBC6Ki6xaX14fwWD8q3IP5p5Lv8qd1Lj1X/yeGJQ/2p87pzMeEUxjandfH58Vt8/TSMsbibPQV7/qw1eRhgXRzi6dbFLBfKn6rgtdfX67NGZI///ryn8Z1/QlHI99v1Uxuvff3cmBv5OX+2QwghhBA6qk5xKTzA/vpwD/Jv3//93h5QLsupB9IBVx7LP4jm/+M6cRh56kO9hQvZfM8cm6XJMQvkYYB1cYinWxezXCQWseCxxiHGZbbw4Yo5hc98v3ueOUKh6N+39+9f7wvOR6N+xHjt6OeWnOTnUFjK5xrnGfMIIYQQQuio9OKSf4BxD1ThQXbv/5TdlXseOi47lhSvicPIqfO60IHUzIVsvmeOTbF3TyAPA6yLQzzdupjlCrGQbfCFoqlPOkuf9Do4P3N+DOJ1iTw7y89yP3nBCSGEEELoqNTikn/oiA8v+df5g4kj/K9jQv7fvWGb+D9zK8UD0PYAWHykO7OnuN7Q/i9yar/nEDA1Vm9e8cG1vie3bXZeHt9v7ePtwbLoc9aHbj7unjQv97Uyj3rc8rqdxq7J3LC1yenY3M3TklHO9+ZlioXDaM9xH1ZIOWbI59y32limud8iD+P9zUHSMq9b2DOg8dN0TGfj3rHZmIcO1kUg9Xmr/Cn6F15vfOTo9NcQ7SvXS/wkjBBXFclnC97+nq9Fsk8cvb19fzofif6LKGPP9PMwfl6QClL5NYQQQgiho1KKS9uDtf9efAhLD2D5w8py30f+4GRo4x++8ge3eM/6ABYfpIt+lIdr8UGsZfhAaGE01nBeC7GP0s+CXcZ5OaQHSNmHwZ6psZrDj3vwXuao3qPEycoyXmlfbbMlNyxtciw299rYcr4/r4g57ro9IdeN62u9ptgTkXNsIdq73ld/n4+13r9j7rfIw9549Tzq71kXkV6bmHfrWI6lPeviJvnTfY/z45Xv5972Tn8NdR/JVv9j9JbYRJQ5tvEZ4+YQ5uv8E+71/Sjz0uI108/D+NkR701zDrZvfSOEEEIIHZVcXPIPIflDUftQbXn4G7cJD8n1g1l5X3yQrh4Cxb6VB9Wb0B3LMq/I+vBYH24yzPMKfbTtZB+KD7q9sbyt8bXYLsxxMO7Mw/SA0mZLbkzkj8dis95G77fPdCwKNHuUuBQHFtk/+iFIi3Wkm88TY907D0e+7s2LdRHR27AurpI/4d76vUnMH2engLcn95W3Of+644cGwc+xjz35EnB+G907iJfH0o/G1fycyMcs54YQQgghdFRicUk6CPiHouwBUH/I3hi3iQ/aImn8+DBU91McBCK7H7h20B3LMq8N7yflNY9xXrMHQzE+vbGaB93UTntQV2I3weabjLU/S25M5I/HYrPexrIuHP15Rcz5PDnHol/5Xm0eliLBNre63cRY98hD30+ytUU8GPrXqnmdZc8E/fyx5IOlTY7FZr2Nlk81/XlFnm1d3DN/FN9Z47OSbP6ofGmOTU71frk8Z/xx/qwKe2eyt9hp5op+jvekfS3lY/oeIYQQQuiohOJSfHB1D3kN6eHG8nBraaM9POco/UgHhF0PtjvpjmWZVyL3t/Kwa5pX6Kc+EOev1T4UH3R7Y93zELQQHn5Ln5Q2W3LD0ibHYrPWxjbf8bwi5nyenGPRr3yvaE9sK+dYIva39N/m88RY987Doa8782JdRLQ2tvmO5xUZxioxOceiX/le0Z7Ydve6uGf+KL6T59Uh9tOdS359kml7prDE6yCX83Mnn2PfCCGEEEJH1RaXlIei9KCbHsjyh5Ky3ca4jeUhWW4j/s+javsN6I5lf/jf5hH8K/5vrWVevo32sNl5sKxt7I11z0NQ8kfXZktuTOSPx2Kz3mac85Z5RSxx9yj2aPf7OPb9o9vTP9D083l2rDvm4cDX3XmxLiJ6G9bFtfKnLKzUvo/9u2sCwR7ZBj/Pw5840uZ9EoZ4HedqfpbsSXkZfIEQQgghdFRtcal4wM6JDznpgSY+BJcPPUub/Be0GtqEh5veg6TwcBX7bf/nsX54k0ljtvfP0B9rPK8F7+usTfx+z7zEQ8+K/IAq39MZ6waHoHDolOYc780eoFPbrT9Lbszkj2Nsc7fNMOfjvd15JWz53LMn9J2v59Bn1z8LUm5I1wqG+Wwf6955WPZTMZrXDexJOdHmaLyXdTGwxaHbE/q+yLq4Yf6oc1/9HH2ptO1Sz6uwvaRnT0E3B7d+tNctDOM1weP4OeaMkPPJRoQQQgiho2qKS+UDUUn+v1zFw8lK/pq9TSrEFKwPR+mhqER6sPKkQ8xKWyg7p7i0MBirO6/4wFg/BKaHw2Z+3bGCj1WfTByUPNpYxkOQOG9PL/ZtnGo7XLx8+6ncsOWPxWb7vAY5P5yX3jb3k9We9cARKfPemhuDHDPl83XzUMUyL9aF8HrZJsC6SNw6f9ZxpfypYu/6V9fgiHWcra+2XTaeMEY5L2EuGVtbaV4WBvGa5YH8XNtTt0MIIYQQOirxF3pfi/hAtOeB7EUID9x7H7Z/mnjgVAqafSy5Qf6cwWPn2CPCungErrsuYnyNtu0uetydI+viFvF6Hj8jhBBCCB0VxaWHJ/in/F/3xyH9T/S+/0m25Ab5c5zHzrFHhHXxCFx4XcRPulhte5Ti0hnr4tR4PZGfEUIIIYSOiuIS/Azrj7X0fwyiD4doeDJYF3CE7McFZwowly8unbIuTuQJ/YwQQgghdFQPUFwCAAAAgFuBEEIIIXRUFJcA4C4ghBBCCCGEEHpOUVwCgLuAEEIIIYQQQug5RXEJAO4CQgghhBBCCKHnFMUlALgLCCGEEEIIIYSeUxSXAOAuIIQQQgghhBB6TnWLS38/3vyf2v337eP7b3b9ssQ/Dzzzp4EbzugD4NH4eg9rPfL58Vtu16PqI5HWEkIIIYQQQgih51SnuPT7+7+35WD44Yotb9///U7XLwzFJYB5YlFozfm4BqYLTL6f9+8/0msLCCGEEEIIIYSeU3pxyR8wXVEpFJl2fZLh3lBcApgkrO9/37+K63/el2uzn1ikuIQQQgghhBBCLym1uOR/JC4eLvOv88Oiwx9C/0nIn3Aatql/nKY46G7FrfXH9ByZPcX1Bv2wK2IsLjVjTtqcKH2zEYp5nYN/da1vT3Zf3iZSFA67sdhI4x0qOh6Muw27Dxt7ZnMnceK8hn5ubF5QYiYi5vvX9y/f1+QnFr0tFJcQQgghhBBC6NWkFJe2A7D/fv0UU35YjAfQ4lC83PeRH2wNbZoDabxnPSDH4kDRT7xWH6Lv9cmlxebysB9s3q5lNq821m1S4SCbeywUbGPL82wKI0N7LGOla71YbAyLHiOGY9l8OMbowzNyx3HyvLp+9mOV61IsmvWo+0h+8D8OO+kP31ecWyS/HyGEEEIIIYTQc0ouLjXFpPbw2xQrBMZtwkG7PjiX98XDePXJDrHvexWXBMpDvWyz2KYoBNT+kNrYCgh7x+rH4iwsY0Wbuz60IM1d6Eco1Mxz/3nVY4lxj4WeGp/j+bzzdX/CWgrz3mxECCGEEEIIIfScEotLUkHBH1qzA7HlMDxuEz/VIVIdxut+pGLA8EAsHbZn+wj4uRX9LNSH+srm2h+Nn+MnP7axbf2s11R7LGNZYnEW++Pezn0U0z39VDlh5sx5DVDydLqftI4+qvV0QnFpnWvcNxBCCCGEEEIIPaeE4pJ0WE+kw6d8QC6xtAmH8f4BVulnV3HJgKGPUMgpCy7loV62uT74p0925JTj2voZ22MZyxKLs9gf93peY2b7ie29j2aLTHec11nFpdhPU0CU1tcOvD0UlxBCCCGEEELoqdUWl9TiSjg4px9x8YfG+kBaMW4jH7RL5DbSp6vuU1wKfugXBywFhNBmvhBRX7PbMz/WrbCMJbcp52VB6mf/+H3uOa9yPebXtn7iWO6aQMgH2R6/vqof3ZuntAchhBBCCCGE0HOqLS75TyxIBaF4CE0HzvSJh+JQurTJf1m3oU36RI1e+BAOv7Hf+vfNaIWWKYbFpcoPC74wUIwr2JzaDdrUlEW0eI801g57asax2Eht2xjY2BX3hfkijMWHElLxJpD8K7129rzaWFavrXGPua+07VL/iGRnDfTsqQltt70EIYQQQgghhNBzqikulQfWknBwzn9UJjvQeqQfoxm3SQfygvXwmhUDMtTDeyporUiFsg7N/YnM7qqNKzL4OdQ2Vwdw79v8WjzUNxT3lfNvx1oY2rNgGmsUi7adVGCx0h9rrgjTZ+xDyRZtbltbObdOndcaN2mscl5uTezzz0KVH/L6ysYTxmjmXbVBCCGEEEIIIfScEn+h97WQD+MPTywINQWMeF0tnu3hnmO9BLFgqhRhzyUVdGxF0t3FpTuAEEIIIYQQQug5RXHpp1AKPuHTH8d/kXLBPcd6AdIndO5SlIufKNI+RVVDcQkhhBBCCCGE0L1FceknEX9U7UbFnnuO9azEIt1d/LaONVfEoriEEEIIIYQQQujeeoDiEgA8AwghhBBCCCGEnlMUlwCgC0IIIYQQQggh1BPFJQDoghBCCCGEEEII9URxCQC6IIQQQgghhBBCPVFcAoAuCCGEEEIIIYRQTxSXHhDtL4KlP5H/lH9Zb8BPzf3oX2db7a7/Mlz91/1+MKYIIYQQQgghhFBP3eLSevB9+/j+m12/LPHPt8/86fYG8U/2X8sHo+LS58fv5rVn56fmfqi45HPt7fu/38JrK7+//3s7MIbj4LpACCGEEEIIIYR66hSXwqH214c7mI4OwBfhtOLS+/cf6bWLcPTTMnAeR2Lh7x0WLSkuIYQQQgghhBC6tvTikj+QuqJSONw+xKdhKC7BnTlcXBreS3EJIYQQQgghhNC1pRaX/I8ZxU9V5F/nh06HPyAvB9eA/AmnYZvu75fZilvrj+k5MnuK6w2ThaJhcWlsT85o7o3tUhGh9k/drus/h93m0t6NuriY+jlSdByNpcY1t/vEuZsYxUJqI8V0wc9feW2jX1zq5Y/qP0+V4x2bEUIIIYQQQgihnpTi0nYg99+vn2KKB1HP1/cvdwgtDunLfR/5IdjQxh9q84NuvGc93MbDddGPcuC+yyeXMnvW8YPNZaFlPPdw+O/NfcHbU/peL0oofjHa3NgTCw6SP1PhopyznZmxVrqxMcx9lD8jLLFobKxiGucpUuRKomPr0peUc01MRutiYDNCCCGEEEIIIdSTXFxqikmGQoTAuE04ONeH4fK+eLiuDt5i36cVl+JhP2c93Mv21EWG8dyDTxtb/fjJ97J/dheXujZL98rjH2fPWIq/VqQ+s+uW/Oki2yf5sJ/PG3occ7R5yYh9dtfF2GaEEEIIIYQQQqgnsbgkHYb9oTU7oFsOxuM28RMSIml85XBdFGEiw+JS7KsYp+qj+RRHjWxPPdfh3CX7HfkclPnofWuFCJvNTdxjoU33535mxxrn0tzcVf9rmGJhyWftXg1tXgHfRz1W3ba7LsY2I4QQQgghhBBCPQnFpXiYFQ+b5Sdq+gdjS5vRp1EcE8WBYXHJgO/3aHHJMHetuPHjxaXlWsYhX3aYGmsYE8fc3G9ZXLL6TI9jjp5L/v7KL2KfhuJSz2aEEEIIIYQQQqintrikHkTDITT9+Ix0sK0Zt9EPzhtyG+nTVf1DtJFTikuGuWu2FuOXPg+Ea7LPNH9abA5tDvnOzMRY3k+WItDc3MX86WKJhWaDTJ0zMlqfch6IfXbXxdhmhBBCCCGEEEKop7a4pBZX4iE0/WhcPLCWh9KlTf7Lug1t0idY9EKDcPiN/da/J6ZfeDFyUnHJMve2ANUWMHyb9ccR4/zUOcq22WzW7pVJcWtjYME6VmhnG2Ni7mr+pJh0XhvEYpzPG6X/NQbzqn9UtbIn0F8XI5sRQgghhBBCCKGemuJSeYAuCYfQ/FMk2QHbI33CZNwmHW4L1oNwPERXr6uH91TUWZn5dMqCLy7l90dWn8iHfblQMJ77WhCItEWNcv5u3t5f2Vii/zxpPKPN2tybeW1j7isuLRjGGs9rYu7V61r+bP11CqxZH7595R/RJsGHcs4ELHOvc93FQrJHalvPr2czQgghhBBCCCHUk/gLva+FXBiBk9E+zROvq8W8PdxzrOn8iQVBpcD6iiCEEEIIIYQQQj1RXIKAUvAJn2hpP3F1iHuONZk/6RM85xa4HhuEEEIIIYQQQqgnikuwIf6o2tnFnsjdxjLmTyx43Wy+DwxCCCGEEEIIIdTTAxSXAOAnQQghhBBCCCGEeqK4BAAAPwpCCCGEEELosUVxCQAAfhSEEEIIIYTQY4viEgAA/CgIIYQQQgihxxbFJQAA+FEQQgghhBBCjy2KS9Pw1+vgtfn78Vb8lb9fX3I7OMLX969/3r//iK89HwghhBBCCKHHVre4tB4i3z6+/2bXL0v8c/LHD7uxgLQeoPM/T//AxaXT/NPnz3vuu4zKZ3WR4vPjd/G65+t93MZAPZaU08M2lS2J2p9nFl/Wvm6db9bc8D7I18M8lljclcM55gpB2XwqZuLv1k4Y3+0zobjk/fWT+80d/IMQQgghhBB6bHWKS6GI8uvDHTqPHSbvxinFk3gQKg68iy/e0/cUl8z48eTcCQWo8jV3iM5tC0WIvE2MzaTvQz/5p0DafixtwiG7/2mSMK+szd5iTIzV58fXffLNmBt+fgeKQSY/35NYOFnnvfp9XxGzYFfs0/7z/v3rfcEXuXfkz1ncyT8IIYQQQgihx5ZeXFoLA6GYcsph4tYYD8g9xodniktm1hyqXwsH6H5OKW2mD+xyvMoih6XNgh+7V1wKNpf+3ZMvrp80xzvlmzE3/PrYbYvRz3dDtudoAS1wMG73Xqsi9/MPQgghhBBC6LGlFpf8gS8eIPKvt8NBwB80lkNQQD70D9vE/x1fKQ4z4RDiigzhEBrbZPYU1xtmDq2Wosd2KNLsSTR21QdNN29/Xxg3tWsOlLV/pDl1fDjrn9T+cEFxUFxq/JHj56PfO3Polg7D9TVLm2BTJ5+U+Xp/Vn3bOVKk6BQH4rXZ3Mjv3YPJz5FhHjbrYmHGNrGAk9aivJeZUfN3RBzffXLp7e3708VPybln8g9CCCGEEELosaUUl7aCjv9ePDSnQ1B+KFzu+8gPL4Y2zYE93rMeguIBuehHPjTLh6EJTPdL9gSbi0PeMq/y0Ce3SYe+NGY4MGb+sNg09GHE6J/hodWKmDeBrajRe106VAf/T9kW553iFfquxrW0yeKVKHyp+FefiwUl103I94oFol5uCPNeKda2AYufI+E1JdbepvK+6cJX3Ufygf9R4PE60Yl+n/XNgptDmK/rI+SM94Mwr2fyD0IIIYQQQuixJReX/CEiP5i0hRHLgXncJhwy6sNReZ98UBP77h2QLcRDdP9+2R7Lwa1pI41X+144JJZYfBg56p9ZmjyqiPb4IsVCk1/i4Vye75gYNz+WlpOWNhvBx7ktQm6scxz3JxP7nCkKrMj3irlqzI3pAoXInJ9bwv11DpS25WO0+HnmayvPVaMvVI7e73F77rGceST/IIQQQgghhB5bYnFJKkz4g0l2aLYcMsdt4idsRNL48RBU9yMVXYaHHulAlfUhFXsaZHukufprxVhVGz/e6ACZ21zN12PxYeSUQ+8E+YFUen1lm2M6EIvFsaxtU9Ap5i3nRbonxaU4fFvaNMSxiyJYFY/ltT9Nocxgc922u4405HvFdWnMDfHelZNiMUKxtW+bQNpDPqq9xOgLDW9HEe8784D+QQghhBBCCD22hOKSdEBMpAOG5cBraRMO4v1DitLPruLSgHi/qaBQ2VMf3Pz3UoEuv89UXErkccnnbfFh5Kh/ZvHjVTHqUPhM9c3EfD2deK39W9rI+DaDQkIT9ymU/Ddhy1WPMTduMReLnwsUW6dti/00Y0t7i5V7rzGJB/QPQgghhBBC6LHVFpfUw1E41JefODAcvLttLAdnuc1tfuwrjtUtFlgO7PHTK902C1PFpUQ9vsWHkcP+mcSPZz+EFjHVbJ32WZm3iTBWss3SRkKOc0loczgnLfFtkO5V+jPmxnSBomCvn2ukfupYxHm6awJhnrIvvD07P3lk2Rdvz+P5ByGEEEIIIfTYaotL6uE9HjTSoSIeRsuDx9Im/2XdhjbhYNk71AoHnNhvfUhtD1A70Gx+T4cpwZ6F8tAd22QHsHCoqu7bVVxqD45jHyZs/kn9tf6dxPtSKBq467UNQkyDz7L71bj3iLEo/Bz9sMbH0qZlWEjYZW+NnG85KbekcUIsk41pnlJ/ttwo83yWOT+LayZ/bb0n9mGwv8GvwWztxJhJa6lnj8cY7168Zngm/yCEEEIIIYQeW01xqTyUlISDal4syA4tHunTB+M2qZhRsB5QsgNxhlpIiQeYrW3n8K/Ss1k+7Hu/5dcqO9yBys8zb2MoLkm+0YsIZTvxkGfwT+pr7+F3PWTWNHMvX5diWs9LjXsXIYca34zbND4W/Fu2kdaDDdWH3fUj5VI5LzEPE4bcaPJ8GkssImuOjOfl8mK3bVUuyjmWjaeMEWLWX8+OfrwmeCL/IIQQQgghhB5b4i/0vhbx0LLnUATwEsRiaOdTVo9JKljYijDHC1/34qx4PY9/EEIIIYQQQo8tiksAD076JMy+T3VdmPiJGesn6B6luHRavJ7IPwghhBBCCKHHFsUlgEdl/TG2/T9+d0myH8+bKcBcvrh0Vrye0D8IIYQQQgihx9YDFJcAAOCZQQghhBBCCD22KC6BGYQQQgghhBBCCKFaFJfADEIIIYQQQgghhFAtiktgBiGEEEIIIYQQQqgWxSUwgxBCCCGEEEIIIVTrtYpL8U93r3T+clL6c+H8lboNhBBCCCGEEEIIoVpCcUn+0//+z1hP/unrn2AtCr19fP8VXg/Ic8xJ/Xx+/BZfvxR10Uz7U+dVO3FunTYIIYQQQgghhBBCtWzFpVhwuHphKdn+6+Pj+1MrsGTtnvVTSaEwVs2/juFv56OqwDRogxBCCCGEEEIIIVTLUFz6+v5VFyGuii+GuKJKmINu83MXl1LMtmKgPF//abT1E17jNgghhBBCCCGEEEK1BsWlQRGm+hEqsV23TejfFYHWH2dzdH+kTcf3Ee/Nv27bduY1mpN/XfhUVOeTQGpfkdN/BC/aUn8CqfzkWShArXMxtEEIIYQQQgghhBCq1S0udQs0vnDy/v1nvRYLEXkBZdgmjuWureMMCloqW6HKf79+iqlu57CMobUR5rkQCkTZXC3+iZxdXCo/kbRQF8RSIcn/+GAsKBnaIIQQQgghhBBCCNXSi0v/OPrFmboYUhZY7G3qAlZTqLHQFJNCMUcu2GiFoxy9TWtf3dYy95PxxSEXM0cVt7xwlPspFZDq4pLSBiGEEEIIIYQQQqhW95NL4S/EScWQ+CkckdTe0kYp4NSfokntij7y1+XCTfMJnhVl3IJOm7wos36f22OZ+w2J9q3FreTPj8qv+TwMbRBCCCGEEEIIIYRq2X7nUlOgCcWTtbgiYmmjFHCa4tKI2M8yXovUT6dwtNJv4wtX8TVf2Cp8ZJn7bSkKa7FA1BS2mk8r9dsghBBCCCGEEEII1RoUl7KiQ1FkOV6cCchtpn98LP8ETvFaKPK0Pxp3gv2+6OJsDO3KsS3935byU1sdP0+0QQghhBBCCCGEEKo1Li45fCGlLNKEAlD/0znjNsJYsVAk/64khbXQU78W+y8+VZRd7xZ/Rm3ip5P8L7xux7b4J5HaTs25R4xXMXZ9TSrIDdoghBBCCCGEEEII1bIVlxakAki6VqDcJ7eJY1WvFwUPA/rvVkrjhx/rEm3xbD86Z2lT9q0Xhfpzb9vtLS75+RfjKJ/6isWjhOjnThuEEEIIIYQQQgihWkJxKSs03BzLJ4jgKiCEEEIIIYQQQgjVorgEZhBCCCGEEEIIIYRqUVwCMwghhBBCCCGEEEK1fri4BI8EQgghhBBCCCGEUC2KSwAGEEIIIYQQQgghJIviEoABhBBCCCGEEEIIyaK4BGAAIYQQQgghhBBCsiguARhACCGEEEIIIYSQLIpLCn8/3r7//ecx/pKdt/Xt4/uv8NpD8/UeYpDoxOLW8UIIIYQQQgghhJCsTnHp9/d/b9nB/p+37/9+lwfuh+T3x/fnMp9fX8JrGalY8fnxW3z9SjxtcWkl5qKhuHSreCGEEEIIIYQQQkiWUlz6+v7lCkpFwWI54L8/QQHDWFx6JCgu3R6EEEIIIYQQQgjJEotLf97rwtITQXHpAaG4hBBCCCGEEEIIXVVCcSl8asny40XpR5FWisN/KAi4fop29aehhm0ixt+/4wtja7vtR/kaWwvev/+kPozjHJ/7Rmqz90e6/P1537GA1vwoo2Vu3TZz8xrR92FOp7g0mpN/XfiRzuijwuedvhBCCCGEEEIIISSrLS5N/U6irCiTfpRuPZDHgkBxrS5cWdos+EN/b6zsWl28+sjbLJg/uaQXNM6Z+0YqskivWfD3p3mnwlJtt8WHwzbZvFY/637qsoxVzlf3j20MrY0wz4UmhoO5I4QQQgghhBBCSFZbXPKH7FHxJRy8mzb+3vQpkXjYrz7V4j9ZtB707W3qokNdHGgLPgqHi0tnzf081uKSVlgy+dDepp6X2fcDdP9oscjR27T21W3Hc0cIIYQQQgghhJCsfcWlopCSURRu5MO+WFzqtomfIBHZCgbmws3R4tJpcz+PUARx/tD6t/jQ0sbqk9iu6KP1mfdH0WZBtF8Zt6DTpo65/z63Zzx3hBBCCCGEEEIIyVJ/LE7+8aTIDxSX+sUgS/EhUhcaVJQ+r1pccp8m8rZJsbP48ICfNZ90CIWlrTi4XhP9Y4lvv03e9+qv9fXx3BFCCCGEEEIIISRL+IXe8ZBe/ehTgVag8UWG/qdcygLC/jY1UrFC5Ghx6bS5n0deLEmfYirts/hwf5swpsH3K/GTQmb/nGD/Gp/QbtY/CCGEEEIIIYQQkiUUl5bDdCyglIft5QD+vhWc2mJOKBhsn5qRD+yWwlFdZJALJhWazfUv9FYKGy16weGcuW+k+XU/LdYhLy6574N9pb8sPhy3EeYV/T5ne+xHsFmOix6LjVGb+OmkD2dvWwgbzR0hhBBCCCGEEEKy5OKSJxZhVsa/M6csMFgKLJY2gXT4L2gKCWObPakQtbIVG8RxPGVfx+e+kcY8q7i0jr/0KRWYCqb8vPWb0ytYqVQxcHP3Y2f2iLZ4tlhY2tT9aX7uzR0hhBBCCCGEEEKyOsUlgBq5aPYKIIQQQgghhBBCSBbFJZiA4hJCCCGEEEIIIYRKUVyCCSguIYQQQgghhBBCqBTFJQADCCGEEEIIIYQQkkVxCQAAGhBCCCGEEELIKopLAADQgBBCCCGEEEJWUVwCAIAGhBBCCCGEELKK4hIAADQghBBCCCGEkFV3Ky79/Xj7/veff1Z+fcntnoPn+atqPm5vH99/hdcSljbX5vx4rfn+oDnw5/058vdWSDmf73HPsL8hhBBCCCGEkFVicckfLOMhKfH58bs5fJj5el/6ePv+77fw2lMyUaz4/fH9OTqMWtrchK/vX8NxLW2uzu2KS4fWzQ9CcanHIOf9fndD/6X+V/S9dVjkrPrK8xUhhBBCCCGErNKLS/n/yscDyN4CQtPf0/MkxSUf9/fvP9JrCUuby/M8nzQ7C4pLHczr4j4F9VBAqsaKe8bnx5ee2/W+vt4TCkwIIYQQQgghZJWtuBT/p37vYfP1DqrPUFwKc+h/8sbS5hGguFRDcUnDmPN3XbP1J6nc96nYpOW2fD3f+xFCCCGEEELIqmPFpfg/3yvKYXR4UB3141739kQ7Is3B7ax+Fo79WNN2cMt/D0vu0+J6Q/hUhKVNftjVxsoxz8sfjgefvBDa9GLtx17s+j8ntZHm18Pbtvovt3scL48lf0Y5qLWTPgljaFPY6yjGm8iNZqyF2vbR3NzrI/+kdtnrw08BKfTnvmC0p8yLDXGNWNbFQrCtzTHrOp2iW8jacru4Lt6T/BTsRgghhBBCCCGrTMWl9qC04A+I+aEwHkzSIaY5QGbkB6pRP2ubcG86DAWbsvvO6ieSDoDDIoxIPNC5sda5Bnua/roHw4jl8FiMpRwoF6zzqnNAQmrTu8+/tth0Vpv6uk7MhaK/xUcfqQ9jvCbypxeD4zGPLPaUcaxtzua12qHNq1zfjY/PWl+WeRlo/b7PnqafeI9mXy8vC383fUg51smRCUw21WPUMU9x+djigxBCCCGEEEJWGX+hd36Ic4QDS12g0A7aejHA2I904POHoXQ4Oqufs4gHuurAJ/rBctjutpHH0mJhIxzUuzYpbfy4yRYlRme1ycftMfaFMV5T+RP7lPK+PthLWNoIlDZb5iX709Km8avFPzvnVaLkZ9330B4pRvJcA6N1IfVXvVbFovRhbLOMIVGMG+cW6PlTsSn3Ve4T/3UYCyGEEEIIIYSsGn9yKR5iysNW/JSASHuIbw7pK8Z+vA294sBZ/ZyFfKAT/ZAd5orrOd02hsNjft3AuBjTaZP5OLRJuRPs9F+f1SaNOUDPv4QxXlP5o8Qlf22Zkx4jS5too2+TsY5pmJeSW+Xcz1xftnl18eMI99ZzMdjT5LG/R15ras6vhLnJuSnHQp3LDHHeu8b9qMbPfIgQQgghhBBCVpl+LC4cYPND1eh/8EvKg2qOsZ/hIfGsfs7CcKhPdAtHkW6bsw+tvQNyotPG2xrG/fO+/Pu1fO9zKYvRWW3qsUUU/xQY4zWVPxPjLvPRY6W3addlbbNhXkpulf3cYn1Z5q6g5XY9F4M9qXCZI88z2Dsqajq/3b24tODjle3ZG8q40VeNfzJ7EEIIIYQQQsgq2y/09geO/NCkHFgUyoNqjrGf4SHxrH7OQrZH9INyuC/otpHHGn/KQsGPNTjsdtu4QoR7bfnX55CzL36/3nNWGxve7zvyp4nXVP7IfcpY2tZtnB9GNlvmFfopCyJ138a57FpfM36KaOuhHt+4b3TXXsKyLrrI8yzXaWzjfC/Qs9PHdKa41LMn9oMQQgghhBBCVtmKS+kgkl1L/+NvOZg1h/QMUz+GQ+tZ/SRSf6NPKsjIBzfZD3KRoKTXRhgrHr4l20fz6sUq0W8T7Pl8e1vH8GO676tD9PE2G94mzUfRH+VrS//1L/Su7m3mOVU8kfuUkQo8NXWb2H+2Jlsf2Oblv1/7iblW+SvlzVnra0Ofey+m4bV8LKEfY3FJ6r+m9plM8p00pjBWZ51O4eepxaYzx/q+qmiHEEIIIYQQQlYZi0sLwgEmHTgLtINg52A27Md4aD2rH0fqa9/Bz3aoX0nFjxXBRrVNHKt4TS8C9OcVDsfavYFxm3Dwzz7lkWxvCiHH2wQyH6h5lg7+ifxTKMZ4GfJHzMFqPKlNHQ9Lmzon3Ov+vtVmax6WOeRiW/YTEOd2gn/kXBzHNORHpx/Levdtyn48xZiWdeEwFJfyMUx9ttTzlsZr2yTyvF+o5p/bgxBCCCGEEEJWicUleCTkAsIewsHfUhwYHNgBHoFYnNOKdqnQck7On7dO7wVCCCGEEEIIWUVx6eE569Aa+pE/RZKwtAF4EJTiUigmpU/4nJXzFJcQQgghhBBCzyuKSw/P4x1aAS6D+GNx1Y+OnQLFJYQQQgghhNDziuISAAA0IIQQQgghhJBVFJcAAAAAAAAA4C6g5xTFJQAAAAAAAAC4C+g5RXEJAAAAAAAAAM7F/wGd9veZoucUxSUAAAAAAAAAOBeKSy+lHy8u+T/7/fbx/Vd4rSb8ifDH+otLAAAAAAAAAJen/kvKR8/dFJdeSp3iUvzT2Wty3eLPc+8rLn1+/BZff1r8ovzn+9eX8NoPsBb5Er34rRvU+/cf4fVRwbAeq/GB+KfkFV9VbYs2xn6G9liw2ly1E/Pe0kZoNz2vnf5Rc6NnTzPWsb1nlGN/3vOxhLknBj50jMZyWNp41vHktTNsU9nb3Tc7/Zj9Y+AusaheE9sobfe06ef81/ev/LWKnt1717KVR4tF38+Bvs3GWDQ21/vPREwNmPxc2fQ0z0A826w0Pjhr7Rj7GdozwWjup+wtYjvlvXLQjyXuljaWeZ3Vj5XTYjHgTJuHXGzfeG5iLUDJHzMUl15KSnEpPjwVm96SYO+dN9qd+I2v9wYOl9pIwxtV/gYec0XcePICZfWmH+f0+fGlblzhzSq7zz8gVJuTv6Y8UGQ0fdUY+jHZY8Fis2+TxXz1V3aosLRZGM39LD9bc2MYi4rQ7w4/W3Msv177NG/Xs9kwlqnNSmftWNoYcyOg92P1z5B7xsKQq45hPwujNnP7YYa3MctpY7wsNg95wFhY/Gy1uaGORYV5/xn0I2Gyub7WXcsPRpzLMEZ3YG4t82wjcs+9ZaX/XjnqxxL3s/afm+5jNSfGYsRpNlu50L7x/MT1JeTPFD5m7Z6CnlNicclvFHcq+PjNluJSn8tspPIm075hVtf9G039hpo2GW3jCm+65ZyFtk3fAqe0MdpjYTiW3G+5Li1tFs6a106bm9ywxKJBsnGEJcck9szdMtacPfrasbSR+9f2dctYGzO+TNwzFgt3ayPPpcn5hvo+uZ/5tWzhEWNxlp8lLG2cz0b7z4wve9T9yP3e8xntpvBsExHa3m19Ge0Zcue9JdJ9/xr2I9tZxt3SRqK+76x+LJwYi12c1Y8CxaU7clIsKS69lITiUnijsfyvWNgUl6RLCMk3auNfzx+S4qZR/K+Jf4PQ+1gxtks2/ez//MkL1j80xmuN7wrim5Gbs/Nfmrv7evVh+YZlidcI6aFWftDN8qj7Bq9sXMpG1ORLt++As28Y61E/VnssmMaq3ziDP9d1YWmzXBvO/WQ/j3LDFIsaca4zzLw5tm3nbLaMNWpjWTudNsbcGPYjMuNLiTvEwpiro36sbUY53+Dty+Jw1lqe5rFiMe1ny/zqWEhY9h9LPyYqm6fW8vYef26ezCL73ccrXmueRQpivjifuvh63y7X3dfRH3lOqX11c6PFnmPWPVPJPz8HJXb5WN2+A86+w2vQas8UhrW30rY1zcvTj4WlH0vcLW1a5Hmd0c8cx2Kxjz39yPd4/8RrZ+4bRf9rH8IenvpZqfpI4637cmDP82ppy0aew40PBB9b2ljGCgxiWftHa6fsM+g51RaX4iIcLYyQvPkiiwsrSyxzm7Sxpg1AS85ekvsE74+VSAvP9uZ1K8Yb6UovJs0G+vb9+bb4ob5naVfON3tTXq8ZSDGKMQu+bDcMP48U1yY2OUpMlTk3OVVvbM09YZ6/vmI+JJJt1n6s9lgYjeVfz3yaxv7IbLC0scz9ND8vxL703DDGoqLIpV0M3hwLgm3bupi12TJWv41l7XTbmHIjYF+nido/s9whFsNctfRjHGuY8zVx/nk/pngZ7ZniUWKxMO1nR21zjRALgfH+Y+vHRmXzxFp2BL8cWZ9nIOeV92Oda2k+1Tw8KXecX3075dlGvG+0jwkYc8y+ZyrrS7E/jFfv48v9GbvWzqgfqz1T3GFvWejHwtiPJe7G3Cip57VwVj9THInFXvb0c+99I+ZFkQ+LDR/ZWL1xEtn6Su32rJ3mnthvPnbbb5xD5p9dbYSxNjr5o6w5sW2MRZ3r6DnVFpe6SZYICdS08fem5LG0iUm+bgJKUq5oSR6u1xtZu8iuxLkbqX8ttgt+UPyfUY4V7XExECj7ydsK/q3tbTagnH5Mi40/5UgnpiHmeS7Eza64Rxtzo+1nnz0WmrHyNeLHyL+OfrW0Mc39LD8nYn/i/ROxiHkd2PaLfShjCPg1UYw3mz+WsTptivgtSGtn1MaUG8L30lgVrX9muWcsAvv2hJmx4vWmvUDtc4cpXvvm3sd+/8/GorretJcZ5qoUi4SPSRqr04ej188kjc3WtXwp5Pj5udUxNcTAvxbbhbwJOSPPXXotz5sWva2QY7W93T1zkMdP/WwztiOxe28ZxuLsvcXSZkPff87qx4o255bjYwX29SPb6fuqba9jn2PcN8I6GPg/33+l1x35eOmaHzfdl8e7JdwnzT1cq9d7M+fCRksby1g5Uvvten2P6tfCJxvoObWvuKQtuHzBW9os36c3Ok+TvDVakqc3EYnx5v0zyHPZt5FGPxft2k0mbPgVQ59XxDHShpL63DYYYV7eRi0OWkwdVVyXh58/Ll/yh6CG2N/axrLZStT9OPbYY6EaK9n2Udkora9eG/Pcz/DzwjA3dsai6neeXo5ttPY6Zm22jKW1Ea77cfK1Y2iTbOvmhmWsEtk/s1j8c1YsEnHMNVct/RjHGuZ8iX+9XlemeO2de49HicXCHj93XneIsZAY7D/mfgaINpty42rIeeXnV+dabx55DljWwoI4hpVhjgnz8jbybNPSm/uGmPOmeVliYfTPMO7GNhnq62f1M8WRWMyzvx/ZTt9fbXuxH1Tk8S3alfkg9tsQbVruU9dUk3f7aIoyvt9sjnXeJvI5Wtos3w/HKtDyp9ozCgR/eBta29BzSv2xuO7GcHaSuzewmNz9Damf5PLCuCo/sJFWC962ueZ0bE59S3H314TNxqPFVMZis29TPYA1eaXlZ0bZj8y8D2WKsWIcG58Jse62OTr3KT8bcuPGsdAZ51gqcrf7z6zNlnxW2kh9+mtZjC1tLLlh6SdD988s94zFRpk/ln4sbSw5n6Ht4zdeyzqPEos5P5tyVYuFgrr/TPajodpsyo2r0YlXnWs9/+VzLNqFnGnu8e3l/WuMIcckn3fHHK+vHNE/FWUenrUGZSz26Nx4bzHF4qy9xdJmQ5/XWf3MciQWcxzrp+Of2vbD+8bYJyWx/XL/OO/2kXyXU8xPynlHPkdLm+X74VgFmq+UfVjD29Dahp5Twi/0jonUe+PRFna+yCxtFnySx7FSws8n+exGcQUkm5V5aL505JtJ0S5f+OHrut9y045ju3YCeT/1G0eIW7AhvFH2qDfhmdhZNrN6rnL/webeG4LssxKLPRYmbF7X5cE2hrnP+Tl838uN/fbEvBo8DOvI4674NaS9PmvzYCyP3Maydv4/0/rq2Bx9OLVOu/6Z5Z6xSEysr7UfSxtLzm8En0t2juO1f+495D5XLhOLCT8bc1WPhYy2/8z2I7LXz7v3w1sj2azk2uFnm4h/vV1zgTi287FA3ifPNgmLPT0Gcz+4t9hiYfHPOO62NpHuvM7qZ5YjsZjgcD+SnYrtJ+wb+/ZuwR4/Xq+feI/zjUCwJ7Tprjdtzvn4ljaWsQqUGKjXFZQ9Gj2nhOJSSoI6aZZEet8eZtqF2W6cljZ+Y80ektKbhpz4ejKHDdq2YFLbepO/N8GOcsH7DaeZX/CbuIhNG2nsW/CzeWPwJBvbmHYfdLubrx7Tgji3UczEN4zcR/5am4c1Yj85A3tm/KvbnOVzEdvZNhNz3+1nY27siEUzzwybnzs5Fvvu3j9lsyWfjTnv8GN38tAhtal9JuVGTacfi63Xi0VAX1+DfoZtjDnvGK2rOPez1vJzxcLoZ4vNDuMetxL7bdbO1F6p2GX2s20t2+J+e+73bOMI/ZvjKTKxlnO8jVU+r3TWV85UHs2unRaxn5yBPbYc68zdnPNz8xJjMezHEndjbgzndVY/G3eJRaQ71kn93HXfiK+VfSxj5r/QuyH0UeShH6/Ku2k6Mcpo125rz7iNbawNvf3MuTv4O1+LAfSckotLnrh4V9qkWDeJiLTxj9r45CzevLcNJSVsSuCW0iaxXWdBSPbel22uyR5vm7To00a4EjeP2Y000h2rS2mzZ9SHsPnWebGxxbSMZ5t/bZsFxZa6nZiH2eu9vAnI9gQyHw37kdt40ht2RNzADW3m5n7Ez7bcGNnT5ob2xt338zjHBHszcl/O25zY/Glp02B5cNHaWPInp+nH7p8rxcKWq+N+bG0Eu9X5W+K49bNnLQeeMRYjP9ttHsWi9Y/c1hTTbizsNpvX8tpuZNetKefm4uljLMX/4LNNk2MrnX1VZJRjAs2eaVlftc2ynWetHUs/FnsCvXy+797SIMTCMe7HEvdRG+u8zuqnanvjWPTHOs/muq9b7huB/jm3WTsLTf4oeTeN76ccy1PNvY6rtC6GbQxjSXMPjH2kx6u814GeU53iEgAAAAA8BulwdsJhBwAAbk8sgjVFoKI4dhL3HCuH4tJLieISAAAAwKMT/0da+t9sAAC4IErBJ3wqqC3IHOKeY+VQXHopUVyaov4Ipcz/K1yruVl1GAAAAF6HeGDY/2zBsw0AwI8h/qjajYo99xwrQXHppURxCQAAAAAAAADuAnpOUVwCAAAAAAAAAIBdOFFcAgAAAAAAAACAXThRXILbofyMLQC5AQAAAAAA8Bw4UVyC20EBATTIDQAAAAAAgKfAieLSCP9b9d+//0ivPSDhz03+8/3v+5f4+pjwV2VMfxHmBQoIf96P+PLxOJ4/EYpLO/n9/d/buTl3LKbRHv/XRsp9MvT7PHun4+fW+7P6+cnndThXHts/x/aW87maPdCHeNnR3puu4cPr7mPPlWOP+H5xNZvx4VGcjhWX/AHxif/0bJzf58dv+fUHJG2kR+aU+hjG/YwCwsVz7FWLS4fXxKPlxmXyML6JnJhzR2Lq7337+P5b2yXE16+VZZyE6MvqT+Rebe/9qfX+rH5+3vw5Z50+un+O7C234Gr2PCWW90pLm4VHjFey+d7vE9p709CHxlgcwdtg2ceq/an58/jR1m6bqu0z5piG2c8LpvcLRxWTXXnSed/5kdzocFkfLqRcrdf51XzoRHFJJXxCpw4iBEKSD6qhwmKc5uI5pr2hw4BHy43L5GH15vHD5Pm/fd3a2KyT+CZX+LO+Fn1+pYe+n1rvz+rnZ53XWev0ef0DT4vlvdLS5tFY19PXKWt/lmYPsHKHWFj3sZpwzsieEwVb04G72ceeMccGWP3c5Ir0fpHaHf3Uy+B9x2pzzaHc6GC1J2/nuaUPV5/Je4vV5ppb+dCJ4pJCcOh9P0r2WBiKbz4/KC6BwKPlxmXycPyGcU98/mf/Y+LfgPyb7GjvrOchz2vrf7v2k/zUen9WPz9v/sj2zPK8/oGnxfJeefHnunnc83B6njln7c/i1/KeMe8Qi/37WPVrOBRbxfPa0+XYmPPeLxZM940Yv+/8SG50uJ4Px3vL1XzoJBSXOsbHa6mSJRMNcBNzk/UTXK67r6PhkpG+/7UP+dCpt9kcWtjmnV32YSM43AdIfF3wQeWvdf6xr9SuDlo5p4187P5YxrmnOIh9lFhi4QjjdRLOx1u6/2I5NtNP7UdHx5caL58/D5IbprEcxnhZ0X24+WcYr5E91pjW7Qr/Zf1n443nXcU5xqa8L/Vd5UnXnsApOe9oxlqo/TTyo3vdkhsX83PfhwvDeVn8fP95OUZ71HDukcPr1NHNn3v6xxKvgCk3eq9r7W61lof22OdexnzD3Zu3S/3U1y34MRSf+X69XXabTRhi0fNjYUND6MvSZjRO4OR4WeZuJtimxc/EcP5Cm7rdoA9zLKS2tT1uLO/7bL9a2PabnftYvW+J+1h5/Z45Fq637x+Fnck3aTz3dXxdyrPRe1Pf7p1+FnLW2dHduyzzEuOVbExzu19upGv9fL6YDwu0veVaPnTaVVxa0QxxNM56+/58W5zV3BOd4h2Sri02fORjjdpEm12b1cZwTzewGt52YVFHglPzwEf7cv+k+S+kudb3Nf3Eewp/LtfKOdTzmp27HN/AyM8Vvfivr0t+lG34sRyz9uPblfMRbR5A/ixEP18+NxK9sRyGeNkY2RP9U7QR4jVlj+xzz2jeFfb1UNns7c3yIY37UY1vseesnK9tWmjm59vkPo3xa9qE8dRYXM3PQx+GNv15SbnaybWFm88rxae33i1zH/YjzV3z4SB/Mm7rH1u82n2kZ3N7/4oh58djZTav1wQ/r2j22Ppp7IlrQJpDaKvZ0cfHucit6jVvY2ZzJ14mLPuPNVctfVnaeO4QL7MtVnbGIGHxc72eF/S9YWDPYP6m9R79mvu2vW/Duo8160CzNV4v1tpdcqzNOUdhd/KN+97bdOBZ1JIbGVY/a/P69RX7T+S2WeZV52l6rXlf3rh1bpjyOePHfbj277DtLT/tQ6ebF5f8a4VhyeGhXW8DSozbRJtzJy2UNmcbhUA+h/54pf0r9SLK55/aeD+kNpKfw7UtOWXEeXXnniONG7DEomRgbzHfHNmGH8sxUz/yXOdzjPzxPEpuJHpjOazxWtpI2O0xxmtoT44e0yYve/i2tvh7e/N+83FyO2u/z9iTMZ/zoY1lvddtmhhaYnE1PwuUc18Yzkv2s5rjd5jX1B6VUc/9nHVqzJ/Ezf1jiZfx/Wsl9pnnTUK9J2EZy+LnHM0eSz/SveHa6D13Fu/zZIuwpsJ4ss27cnwYC3me4ljVmhOxtPFIPs+unxGv4dxnGdi8zFsiX4N9P8tt5nM+0o3FWc+rGb5tJz9jX4HqftXWYGfhk7vkWPy+aFP5LPdNtCnYWbYbr1tLbmSM/Jzh51D4OthW3l/5yTIv3yb2m+eDFpuRzXHM/blRxSaR29lc/2Efrvc6tFzNuIAPnW5cXIqGF+1Kw8R+K8ZtJmw24BdrtaGs5PPKr9e+GAV4odkUYtBrf4akrVjnNTt3PTnn/TVIdO8TwVdXyzFLP4od0z4jfwJ+vg+QG4neWA5DvCyM7TH6Z8oePabray5nxHglgl/dm4+3pdM+vR7eqOL1FK+PLG7ueuN3mz2bDRnr/Aw+VOJd+jnMuRnHU6/LUSyu5ueRDxeG81LyKtlQ2Hyfefl7a3sERnMf92PIMWv+ZG1v6x9DvMTYLSjrRe0zf02bi2ksi59zNHts/Vjfcw/j+w3jhDFTPIOd+dfNXBq/xXbez4nar3kbweczuarmQoaljUeZo3J9X7xGc6/bGNs2Nlsw+Fnx3XzOR3qxMK3BhSxfi3YN9n3ME8dZ9zLN1rpdr22D5h/5euPnkS9yHxZtgy/SfXr8EhNrcMLP6fXCd5VtK/lcLPNKbQzPGzM2e2IfU7mR2yy02WvPTX2Y3zvcW67hQ6cfLi6NHOXY30a02UDzhpRjTU7frr/ZpoeGnNqXIUHKfsp5zc5d86fFzzXhnnJBZXifSIk9YfM9cszSj2LHdI6RPwE/3wfIjURvLIchXmMs9hj9M2XPxLiLD6T89eO7gnw27nota1celLI+on8bm/M45tc79vhxj+a8Eu+ynzyXOuyJhTAvx+rTG/vZ99n1YbqnNy8lr4SY3mdeij0V47lb+jHkmDV/Fn7UP3mbon2Gsl6mfOXty/o2jWXxc45mj60fy3vuKfg5hrn/eV/+/Vq+97E2vH9pfjOhxGIiV/VcyLC08dwzXtrcZ9FstmDws+K7+ZyP9GJhXe++XbW3CKx7VtZ+vVa1be5x32u2+v6q63fKsbqde73Yf3MfFjYZ1nLBHd8v4ljN9XwulnnF6/33nYDV5pzidUtuCON6hHsv48P83kGeXMWHTsbikjIhzRCH0Wl+YnXiVYzbyPb5+9Zrsc0ytkQxB815jq7zMxvr7xuCPaLvVoKvTPPqtslRYrlgiUVBL/7r65IfJRsUu+6RY6Z+wtflRlHHJ87BXRPw/WjzebX8eZTcSPTGchjjJeWFw26PMV5De3L0mLYIbbNY+jfa+EaVf+3beZu0cWQbmj4a6vvOyvmJ9V710zAVi8RP+tniwwVrzktj5ffdMX/G68s293E/sj1lP3Kbhrv5xxAvbR9Uc8E4R0/V1jSW3H+TqyuaPZZ+Qhv1PeBUXB66mC//+vi4seP3MRc0m4t47abuWx5LRItbjqWNRxtXvn5OvCbmKjKw2a1RgWCnZeywR/Xfm3IGffZiYV3v6vrP8H0Z9rEKH9P0umJP0SZxlxyLrPN3caj84F+La7awKcQs2ef77frQkhsLVj97u7T+5LGKvcU0r04/uS1Wmyumc0Np0+TvpXyY08mBC/nQSSguVZNPkxEd2NnQrE6Lr5V9LGPmv8Rs2EZ2uHeIZNuQYGNbiQz4fvNElNrXydrQSZKV2CZLjDB2ft/s3DvjWmKRUeaJgO8v5kD12qVyzNhPscCSXU2/Y8ifhUfJjZXOWI5hvIwM7ZH938Rryh65T5k6V8O96fs8doVN3p7BGLFNHZv1exHZnjNy3n8/WO9hvgMbd+XGT/rZ4sOF4bwEP8exfix/rOtrNHdrP5W9xZwWxvlzT/8INjfxSv7I417nao7sB5m2n/FYNj9vaPZY+pmZS7Ld3r4kjPX59lbG3n2/+kOwR4jXPtpYjHM1Ee7tz9vSxnG/eG20c59j77gBi5/9PAfvTRsje/qxCHk8WO/G94Iil2P7MmYVhj092Cc9S94jxxKdGPg5nPMsOs4No5/N7xe5X6u4W+c1jOF9cyNc6+XzBX24Iufk1XzoJBaX1gksjR3uBm+sZGA0JrVdB5xyWri29VFOZNxGdnjXqQNa50mvb6zJkvDz1+/3xMA25DZX/m1jYZt7SLatn43a15ZYOLQkz/C2D+6P4/xojpn7KW1211WbB7x8/jxKbuRoYzks8TLTs8cWL4s9lphKbfJc9eNmB/Eydmn8Mp41RSyqnC7jNLbHc1LO13Zr61304wmx+Ek/j324MJyXbE8+1t3n5Rmsd8vch/1Em6t72hzr5899/SP3I/nQ25W1qdegOCePfW9J9Mey+XlsjzFelf9WqvvKtv21rxHmneVUyss1H+zxGmGNRS9XC3rvlYY294yXde4j6jzdyPcFG2M/l7F3Mff3DOYVEOwZxKueW+Mf72c9z/39w31M8mHVZ2PnQtFvxT1yLBL6E3zrfROvR3vCGt33LNrLDZufy9ypye2pxyriPjOvah3mr/1EbtR95fO6og/buSfCvVfzoZNSXIJ1kQubyCnEIDabdJFg1yUsmCoxa/xc2s0RTuDB84fcAHh24gPOrd5D4WSIV5fp99z0gD94TtoN8ery6M9I8FD4M5FyEAd4JZwoLvXQ3pzOQOk7FG0ufujOq63S6wk/RwoIN+GR88dBbgA8ORx+Hwvi1WX2PTf+b/1Nnh89xKvLoz8jweNgPRMBvABOFJdG+E3jRv/zFB8+Sq6+QUkf5VSggHBbHjJ/IuQGwJPD4fexIF5DLO+5sajhXrvtp2OI15BHfkaCy7P9aBA5BZBworgEAAAAAAAAAAC7cKK4BAAAAAAAAACHQa8riksAAAAAAAAAcBj0uqK4BAAAAAAAAACHQa8riksAAAAAAAAAcBj0uhKKS/EvUPjfgF/+lbTwJzxv9JfTDnE1m/HhcfDhcfDhcfDhcfDhcfDhcfDhce5pTxzL+NfQwvj29v4vPZ3+l9YsNr9yTI3Uf+Wt48/ZuM9zQf/AS3P7nD8H9Lpqiks+ad8+vv/Wb5LCnw7f/gxjQP2zq9UbxZ4/z9oby2xz82dJ9T8hq7YxcEkfDuaODydZ+9oeLPChgWbuZT/4cAKlH3w44uv7V3ZvjesLH9rwdmV9BBuz1/DhkNqHeR+v7cNqjAHJj58fv8XXa7x9xr4Loi/l+Yxt/qmYrnlW2XbfmM5i9OcyhjXus/xUvO5GtGt/jMCExc/GWNw6588Cva6a4lL+hrt93W7wzRtz3FjrRRHejI5V9kdjWW2uCQs029yFhb1nEVvtGc2raHfy/47Uc7faXPOaPox2LOPkfVptrnkpH/q+9T6sNte8Wh72+rHaXPNqPmzw44X5W22ueSUfhnnkfcSiXWNn3+aaV/Jh00eWg+vrBptrnsOH43keobHRiuDLjbHNVh/W7I5pbPf58SWOYbWn8dcN18XGbXPAgtU/Nbdag6fTzWc4DYufnywW6HUlF5eyKr3f9PybyOjNQthsTfftoRxrv83hYXhdyMrCDm8A9nk8hg/LueNDO+tcqn7xoYFBP/jQAD487sOGcix8OELodyGfFz4cUc3TU4712j4U7jkRP5c9fSu+DIxtvm9M3T2pwCHbdr11kTP256252ho8nW4+w2lY/PxksUCvK+F3LoUN0VXTw4ZabZAq7ZuA25T9Rly0y3AbtBvDb9RxvLi4+pttPdZOm+uFrC1s4Xp4Q4hjOoo3vwfwYTMnfGjzYbBDfsDAh0MfNj6rwYcjHw77wYfz+6Fvn/0vMz405WGwZbu3vIYPuz703+c5F/BzwIcL2z2FTatvIsnHicLeTjupbaevxi8FaV1YbL5/TANtDAL3jGmgn2M5ms0Lxrj7PSlvFwl2hv7d11eLV2l3u0/05z+ely2fIyNfu9cz36R2ko/SuJY8qfE+UeLs+/U2WGI6QT136Tmi4x+Ln82xGMVhYu79dRHbWebeAb2uhOJSmRy9xVwSNpUtMdMGXG42RZKnxHXX/Ab79v35tiSv+uaYqMcqsdrs2+X2DDb/NF5YtPkii3NUxryiD5u5V+BD2YfFfP19+RxK8KHgw9QuQ8tRBz6sfWjopwIfCnlYEA8w+DC0sfowfp/uDXMQDkERfFj5UJlXO4+Nl/JhWpfF9bqfnNhessfHo8zNxnbfxjB3zZce3eajPtwb042OfzJuG9OFxc+lbXU/ORab9TZNPsd1ufksi9d6f8+ee8Qr+q/w22LnRzbmMFcn5tXN5wXLuoh+zX2r7WPhuu7fHo1P69e8Tdnc17Z6jnQZ+cZh8Y/D0peljUebjy3u43WxYLZFB72u+sWlZtHo+IVdvHnHBVbcXy2IPKFjIocFEO7VkrodK2NkcxwzUPWhLqZ8cSq2+X4Fm67kw97cc0Y29/p5Zh/Wc+vZNbI5jvlyPqzoPmjgQ8FOQz85+HCch+o8I/iwY2e8t+mzAh8KdsZ7hAOoaNur+VDyz4LvS9rrmvvL62GO2/WyH7mNeEBWfemQbdYO2rePaX5d80/GzWMqMx/THK2NdD1c23wT21hz7A7xUnNlpZ5DoLxvYl6GfB6uizjvog/fr7BvHMCPm+ZU9J/bKc997FcBP6/eHIz+cXT9HLG08cQ5ajnfjbt0rzCP4dzHoNdVp7i0bXjhTcQhJ1p6vVxg4f5mkeQJm39dLCrl3gV5rITdZk8cc+1LW9h5O23Bifde04eeeu4r+HCzIb9X2JD9fdKbFT6UfSghvxniQ82Hhn7W6/hQ9mGJH6vJvwQ+VH1YzVUeb7vPYrOn6lf2Q9XuUX0Yvw82LCx5+Cc/QK28oA/FQ1DsrzlUOeT22tzLfqo4FMwcEhUbRN/eIab5dc22lXvENLD1nzET0wK9zbgIIt9b5kbiPvGSx86x5OrEvDS7PJaxFrxfpWfhk8nGCbFNfgvzzb9u5tnkYWxXzKmOZ95GirXRP46unyOWNh5ljsr1Ou7jdeEYzb1u07ZFryu1uOST0T3gZIt5vRbbOMoFvl3PN+Lier7A86+LRRXurReYPlbAarN4j/teW9j5wsttztsI917RhzmSLVabc4rXn9WHks2ZTXnf+FDxYX5vhmSL1eac4vWn9aGhn3gNH2o+zNDmGMGHmg87D7HRruIaPhR8KONtkfz6aj40HpQ25Pba3Mt+xnFZ0XzpUWzI/JSuWX2YU7xuiWl+XbMtYrXnWExjn5IvZmJaoLdJtuaUfpHvleyx+ke8x31vipdlvpZctc+rn8/GdZH5RHz9LLytIZf+vC//fi3fe//mdio+rPJwjtjnMkbZx1n7RsTSxqPliS3u43WRo819DHpdycWlbAH7JIybY/61bxc3xTbBHXKSh6SOm1C+2ItFJSzY7lgLVpsrLJu//Q0i21yv6MOKYl4OfKj60NvvxlCJfeFD1Yf5vRvh9aJvfNjxoaEfBz7s+HDDzyW3MwcfdnwYvq4PkqGfeK+7hg87PpQQXn9VHyptvM0Tfcq5Gq5tbbV7BTQ/eTrzyn1zr5gWdOZ4t5jWfg/MxzRHaxOuy3FKyPc29twxXv77fL017PeJ6GfFroBlrIV6j7gZLn9cHJZ/vc+cffH7GB/N5jIP91L3bfSPo+vniKWNRxtXvl7GPbQZj1EzMdcIel0JxaWQQOmNOF+QRYJ232Qivk1a8I7wxrK+yeevF4sqtFuTfziW0eaa2O86jrCww0afzyFdyzepal5X9GFNPXd8uNOH+Rzw4awP2zngw6EPR/3gw7EPHfH1zc4cfNj3YbBHsnk7KOHDvg8rxHx8YR+mHKv60Octt3f4e9a8DOPU9oW5KLEpiPdbbWh8f9+Ybmj+MdpzZkybYorWr2ZzTn9ee+4t4xDa3C1esV3Z72JD9gu9x7lqmVeil8/GdeHnmu8bOv14j4ixeHsr4+G+X8cX5h59uuXhXup8NvrH0/dzwNLGIcfXFnft3hHt3Eeg11VTXPJJmG38ayK6hK8Xr7/Wki+ytPASRWLmb0TFxhuSOHw9Hstmc7aprVSbYdrUc4p+N+q+8nldz4fjuePDsQ8bqjdUfDj2Yd2H+CaID4d52OsHH9p8GGyu5py/hg8HPhTGy9YzPpzdD2P71MfCS/sw9dM9KLV9bOT+LG1yNvj7qr7Fvqo2nsafm7+lPvI53zumbT+J4J/7xnShstu9XsdCjINni6mlTViHQpt1rHGO3TtegbBPbG3bvUGc/8S8Cjr57OiPteD9XM1XY42JsX1F8HPmj2T76ks5V/MctSLNu8lnpd0eP4/ajHPeGPfhurDPvQd6XXV+oTcAAAAAAMADEQ/pWnFrT7EBziAVf/YVl8bIBRaI3HFdoNcVxSUAAAAAAHgOlEN0+ERG+0kguBPxUzOzn4KxQ3Gpyx3XBXpdUVwCAAAAAIDnQfzxHwpLP0IsargY3PZTYxSXhtxpXaDXFcUlAAAAAAAAADgMel1RXAIAAAC4IwghhBBCzyaKSwAAAAB3BCGEEELo2URxCQAAAOCOIIQQQgg9myguAQAAANwRhBBCCKFn0+HiUvjzhfxmfgAb/CULAIBXByGEEELo2aQXl+KfjRz9ychUXPr8+C2+fm/OKnaN+vnz7v5044bqp+pPPkrtLDab57WO9/79R3rd0WmzjhNp7G3+hKX85yuH/TwqxnWhc25xqfbzv28f33+Fdp5BboxybD43lHZC26KNsZ+zcsy8lg2MfFjP7ci+ORrrlD3qrJgu1PGScrVv89f3r+y1mrVtY3O9Rxn7eVQO71HnYon7yhq759+jEEIIIYSeTYeLS5ch2vv58XXs8G7oxx+A8uvxQbP2VTgodYo8Fpun5hULF0t7fVy9TWOvn5dcPEqEh+eyzZ5+HobD6+K84lLwfR7DeGgW++7khjXnRzH116q+BYbrwtDPWTnm+8nn6/vZEV/LOq37Xu+ZLDBZ42WY1xmxcIz6seTq7lj4dnrspT1KZNDPw3B4jzoP9ijdHoQQQgihZ9OTFJfcA2t6aDtyeN/bj9B2+PBpGWvOnvVBvjO23iY89Jfxtvigvm9vPw/C4XVxli/kftrDXHVdjLslDw0xHeb8wiltbplje/qx+FC+7g+gvU9yNFjGkhDa3i1esp1arm5Y5mdpI+VLzYwvL85l3rvn4v5qexRCCCGE0LOpKS6FB7zlAUgke5jyD1fZa/XDnnvdHZpSO/d1fOhtHspGfU1x1iFhpp+2rTs02j+RYBlr1CY8zPox1QffThsfm/QAv+HzoXf4rQ8yk/2kfDvy40HHkX3rD/7xmmldmHJ+G6vos+djBakwIRcrLLnhUHLMGtNu3wHTuhj1szdXTVjWYo+eD+vDZojL/k/LzNjatj0lFguWfuy5mmOYn7dv4D/R9xWdfl5vj6r6X/uYz1N73F9vj0IIIYQQejad8Mkl5WGveXh9+/58Wx7G6n6bh7R44OodKLoYDiQmZvrJHoyz7399pcNjpHmgTljG6rcpHtiVB99uGyXe4cCiP0Q3B4XJftKB6OoHt5XeujDlfBwrtfP37sz52G/qJ/iyPdBYciOg5Jg1pmn+GeU9xnUx6sdqzy6CbfvzUfGhn1MWmzSHD3kuNvp7Qkk9r5NiYe3HmKsltc01cf71WBXNHtXQ7+f19ihHjGfhk8WGD0uuZRjj/op7FEIIIYTQs+nmxSV/f+wrPJynh7ft3vqhvXkgnEKxJ11fxpZo56n10+IfjIsH5vRgms+h159lrE6bOlbSw/mwTew/f4iO9zR9FQ/W9UFhop/LIPt278HNvxbbaTlfH1bKnI9tvM9ayrHztoJ/h3HPkf0g2myIaZhTvr5n10Wg7WefPRbatTyLMh/v99ivtzX/WsmnIWPfJY7vUYFjMY3XjXEaxqLnu+4eVXEoBvdC9ult9ijLe3Aey5Zy7EHca3tfZI9CCCGEEHo23bi4JB2g8ofY9CAnITzcFa9rB4bxg6ANWz/hAJQ/VDrKB/WV3Cf5ddNYWhvhevNwbmnjqOKxPBj/cQ/N+QNyTYytNP+pfn4U2bf7Dm6jnFfiqOZGh8r3bS5a455QbPPsiWnsb20zuy4SdT+O83NMXsuzDOL7Uc21l09DevHaOGePSuyM6TBXSyyx8G0s8a7GrjH386PIsfa21/Hv5VQel6JdGUex3z0M4y7My9v4/HsUQgghhNCz6RLFpfEYM/QePmcY99P+b2UizKu5rj6gWmw2+Lm4lj2cW9ooWA4ZlsPZaYeVmyD7VrT58MGtF8dxPDY6Nqd+puNuycON+dyYXRcbZT8yFns09LU8i+LDmA+N7w1z1xnH67w9amM+poZczTDFwvz+FFDzZ7Kfn6PjQyXXTt+jpjHEXco3f+359yiEEEIIoWfTDxeXznqIzdH6jNeXsSXaeQ5s8/PTXpfvDYcm6aHZ4ge5TXhQ7/H+/f8Z2sgP8nmsdMYP1bZ+fg7Jt0pMbnRw87mx+jC2We6RyPusD0Ehx4INltwo467MWcQS09Bm668zdzUHHXU/EhZ7FLpreRbNh5a4zzKI16l7VGJPTMM9vVxdrxtjEXK7Z2eJtkfN9vNzSH5W4n94j7L4JY7tYiWQ98kelSjtQQghhBB6NunFJdPDkkN52DM+xIaHttED4AwzD589Ov1YDkD5/P21MG/5f+MtNk/My489ODCN2sSYyfZmRF+o8Rv0sx4uDsfrGOXhIfpatKuzLvKYqzkvxLFoayXZmMcw2tYrVnTjbswxY26IB9TcR/5ab10EhgfdIzkW83c45wVbrnZ8WK+VTtzPGqt7/1mxGPZjzFVrLIz5t1L7PTGVxwa7bsz99qjttbKPZcypX+htjHuNt1Fb752cz5mK7Ww+t4j95Aj2IIQQQgg9mzrFpe2ByD/AeraHp1QUaokPZdaHWK2vyQf59QDQkD8kjhn3kz3UC/TmVT+cWmzeNa/uw3lEaFPaK/ff2tOOY+lnxdsh93Nfyri6WPl5SHmorQtjzkv5nueNHSEXR+tGiLslxywxbeal2FK3q9eFpR+LPYHMR00/9rXc72dina75HpDjfnQs+7zOiIXUru5HtKnoy25zmL++X1j2qK2dYd95wT0qEAtBK711pjGKu8CL7FEIIYQQQs+mfnEJ4Oakw8dPH9wAACTYo+B8EEIIIYSeTRSX4GeJnwpoP+kAAHAB2KPgBiCEEEIIPZsoLsHPkP3YhvyjQSPqH9mQ+X+FazX7xgeAp4Y9Cm4IQgghhNCzieISAAAAwB1BCCGEEHo2UVwCAIDLgxBCCCGEELquKC4BAMDlQQghhBBCCF1XFJcAAODyIIQQQgghhK4riksAAHB5EEIIIYQQQtcVxSX4GeKf9155/5LbLfz9eBu2uSc/ZY8f9+3j+6/w2rOy+jry9H81a2JdXJk/7+fYnveDEEIIIYQQuq46xaXf3/+9ZYecf96+//tdPvifRvyTz3c5OB4cqz7s1nx+/BbvA42YZ52DaPL5zX1rzI272VMQ/qz5S/1Jcl9oueG+c2nG6+LKUFxCCCGEEELotaQUl8JBtvyUxHLYeb/RpyYeqLhU4Pt61cPvWVzoEH3PPJzFF1rev/9Irz0pvrDwYp/U2qC45KC4hBBCCCGE0GNILC7d/VBHcemFobg0Jvjo1T4Vd1aB4jGhuOSguIQQQgghhNBjSCguhU8tWQ6yzY+IFYeJ7UBctMuKVv0fMas+pdH9XSQnj2VFKS6FsYSiU1G8GNu8Yvw9LKmfI0WIxk+Tfp6aV9ZenNPE75/xh9C1rRaTrE3WV/NaQZYbk3GQ2836Z0HKs5hLde6mPq050CsC+L4Wu/7PSW3U+SmMChSF/xx1WxcvP278JGZkLR6m11Nc3deKX/vIOdzYP7KnoLMuHN1cnMuxI2tnpbZHate1WWmTtUMIIYQQQghdV21xqSiA6IQDR34Aiwem9cAQD0fFNaVwNRrTHzjuNNYMvi+hiKSM7Q9x6wEvs7m+ts5hYTj3jXQItBYWGpaxynvreVhsNs5rpfdaotcm+qM4OC/tP7K2w3lFzLmh23PquoiUeZMR7V3vq783oPadXltsPKtNfV1EKi4ksv7Hfi77SjEt7kuvu37jWv58W14z50FCzodm3iN7Cjo57/s5I8fifUXclnuztWP3c7kPynM/1g9CCCGEEELoumqLS/EA1D9YhYNB06Y4HMQDTnXgFA+a3cNc6Kc+MJeHnrPGmiQeSNviUhy7sKf2mWyzNK/+3G9L6UO7zf02ObF9HacCvc1eXxzLDc2ek9eFR+kzsfYtHNYNeP8lW4p8Dna63DurjTR+j2mf1MUJaS/Lbctfj7EPdg583iDnQ2P/yJ50zSP3qfmzXAfx3kGOjdeOPZ9re8qx7Db3+kEIIYQQQghdV/uKS8XhIiMe0MK98YBTHY7EA2NxX008NItUh6nDYzliX8U40uFvQT0YpteycbzP8oOcbHPpW8vcz8X7rB5rtdFis6VNjtK+QG8jxligP6/IMDcSk3Ms+pXv1eYxLgDkc5PaxfHSnD2ZjVlehrHSAT/c578+q43Fngw1tiY/L2Q2Fe0SeT/FvXVRZWRzfH0U05E9BXKfZ+6Hqn8TFj8ra6bs22CzoR+EEEIIIYTQdaX+WNx2GBQwHe6MBy6HcrAI1Ac9ibPGmsT3JfjBU9rkbCl9qhweC99a5n4e3l/V4bf0ocVmS5scpX2B1sZyr2VeEXNuTM5x77qIbbtrMfW39G8vXGRkOfznffn3a/nef+Ily72z2kjjd5B9smDy84Jv1/FJ3k9x76zNxpiO7ClQcsxkm8Uerf8Mi59rn0fKsQw2G/pBCCGEEEIIXVfCL/SOh47qRyoKlINAeXgyHrgcWn8ewyHotLEm8X0Jh6/E6g93uKoPlbLN0o+K9Od+FuEA2PfhfpvLNjmWOeptvH1ivwnLvCLm3FDsucm66OTXwubXOM/euhVx97kxln/9vc6++P069llt5hB94jD5Wfi+xr8ebSv6dDbP7BFSTIVrI3sKpD5713PkNrU/h2vH5Ofgq7IAGq5tY1lsHveDEEIIIYQQuq6E4tLyUB8PFeVhYDkgvG8H1/ZgUh8ObAecQH0YKUk/ZqMf9s4ba4rh4T+OJY4n2Bz9nh+wxnPfSG37n3TRiPZkxYkQ49xGi822eW3IsSvptNFydf2lxPHe7rwS1tzQ7TlzXcj5m+EP+VluxO/n4h/s+Xx7W+/zeeS+X+dxVps5evMf+3lhVMzxr59RXEprr/RFk2MjewrkPHGkdX54PxyuHZuffZt1fcU1VPU7tnncD0IIIYQQQui6kotL9cO9py2ihIPHRnGwsx5wEumgs1IewtLhpGDt59yxzPh++p/KCHZLbaLNhR3y4as/97ZdGYcJKr+4fnyftZ+zNo7SZtu8xDl5Nl9Z2gQGuTqcl942zw2rPeesizAn9TAeC0liP737BMI92RySD5qC3PE2M7Q+EV53/UeavL9jcanOezHHDMUla46J7daxrDnmOLrPO8q5O79J66tv87gfhBBCCCGE0HXVKS7BGfjDkXi4lg+A18Zi8yPO63qEg/jOoifAE4IQQgghhBC6rigu3ZL8kxHN6xSXQCP4sP2ECMDrghBCCCGEELquKC7dgO3HSLTCkoPiEgCAFYQQQgghhNB1RXEJAAAuD0IIIYQQQui6orgEDwtCCCGEEEIIIYR+XhSX4GFBCCGEEEIIIYTQz4viEjwsCCGEEEIIIYQQ+nlRXIKHBSGEEEIIIYQQQj8viksvwXP+BTeEEEIIIYQQQgj9vDrFpViQ8H9S39H7s/oH+f3x/bmM8etLeO1szhjrnvZa6dr0M8Wlvx9vIXeacb++f7nrCvkc1j6E1xBCCCGEEEIIIfTzUopL8fD/9vH9Nx7kfYHiPf/+RCguHedKxaVoy+fH19y4X+/feRHzz7srKL1//1FeRwghhBBCCCGE0M9LLC75Q31RWLoxFJeOc5nikitMpgLQzLh121DgLOdTtkEIIYQQQgghhNDPSyguhUP958fv7FAvU//IUllECIUA10/RLitaNfcXZJ9YcfhPrWSv33KsEdbi0kGbE+ETPC3NvQ1pXltRZjSWI7Wx5ECfshjUpfpUUvBx+6OY3rZoN0IIIYQQQgghhH5ebXHJWDgJBYi8KBN/lG4tJMTCQnFNKVyNxvSFhzuNZcHSx0k2N36OBatm7K5N2VhrQUnxz8L9i0uxXV7sUuaT+wMhhBBCCCGEEEI/r7a4pBUvCkJhomlTfPpEKBgs+E/h1MUGQ2GkLnSURZezxjIy7OMsm2ObYg5y36biksU/pyLZLyDaLtgc21FcQgghhBBCCCGErqN9xaWiiJRRFAnkwsJ8wSd+4kekKtQcHssR+yrGqeY67OM8m0/95JLFP6cij1vj7agKX4HKj0ubP84fsS1CCCGEEEIIIYR+XuqPxXV/JOoHikt6Icdx1lhGhn2cZ3P6EbUcsd+uTRcuLk3GI7cZIYQQQgghhBBCPy/hF3rHgoD4SZKIVhDwRaezP01kKFCcNpaRYR9n2RzamGzd4cMrFJe8Dfkns7qURTuEEEIIIYQQQgj9vITi0nJwj4WKsijw+/u/963g1BYFwsF/+8TTTEEj/viTUoRIn96ZLebsGcuEoUB1js3j4sxGb14z/tls7356zcTA/uhH0zhCW4QQQgghhBBCCP285OKSJxYrVtofgwsFpo2ySDBX0FgLWivlp1mkHw/b+jl3rCHN/YnSR6fYHH/Hkt5Phjqv+xaX6rzYKP0T2um+L/3X5h9CCCGEEEIIIYR+Xp3iEvw4wqd18uu9T069AgghhBBCCCGEEPp5UVy6MkpxKXyiR/iF6i8GQgghhBBCCCGEfl4Ul66O+GNxFJYcCCGEEEIIIYQQ+nlRXIKHBSGEEEIIIYQQQj+vpriEEEIIIYQQQgghhJBVFJcQQgghhBBCCCGE0G5RXEIIIYQQQgghhBBCu0VxCSGEEEIIIYQQQgjtFsUlhBBCCCGEEEIIIbRbFJcQQgghhBBCCCGE0G5RXEIIIYQQQgghhBBCu0VxCSGEEEIIIYQQQgjtFsUlhBBCCCGEEEIIIbRbFJcQQgghhBBCCCGE0G5RXEIIIYQQQgghhBBCu0VxCSGEEEIIIYQQQgjtFsUlhBBCCCGEEEIIIbRbFJcQQgghhBBCCCGE0G5RXEIIIYQQQgghhBBCu0VxCSGEEEIIIYQQQgjtFsUlhBBCCCGEEEIIIbRbFJcQQgghhBBCCCGE0G5RXEIIIYQQQgghhBBCu0VxCSGEEEIIIYQQQgjtVlNc+r//+x8AAAAAAAAAwOmg5xTFJQAAAAAAAAC4C+g5RXEJAAAAAAAAAO4Cek5RXAIAAAAAAACAu4CeUz9cXPr9/d/bP9//vn8Jr12V823++/H2/e8/j+aHOf68/+z8Vh873j6+/wpt7k037l/vm71am1O4Wj5He/y837//ZK+Ffstrt4f1XvPTa/lq3G1vOWVPuNp77j3X+7OO9Yiwr9awr5bcbV99WebW4D3X16OvZbCDnlO3Ly79/vj+XDaJX1/Cazd4wDiH/MHQ8fb93+/qtRNtThvp58dv8fWzKN6s7zBezo8+OPlDWYrhdXLOFvdb23utfPb3+gfJyi6/j+TrMGM9dAsHtupAPm/T4673W8EhKONH9pYj40zc233vjljadDCv97qwpu0FC2l91QfSmb3F53g2XjO/xp5I7POeYz0mR3JYhn31ifiRffVCnLGv5ntFRVgjc3695/p6nLUcfZj51iP5tNrHpbnVccvb2GJa9tflYI5N0RkLPacoLjV8ff9yi7V4MF3sfE/fP+YbXXiALR9q3WZ1l41l4ScfnPzYWTzr76/NrfPtWvmc58n2dc/G+Jpbs3VxKb6Zrzke96K5N+HHXO+35CfX8tX4mb3lSE5O3Gt5+Dz4gDq/3gPhQVsqMIV7f304u4QijmGsvJ2n3kfWa/qnj+451mMykYcvQpMLL4z3xcM+s53AwX21wPel75Xk3BEEH8bY5dfa96t4zsza+By3ntHUmE5wZo6N6IyFnlMUlyrGb2KPuCGHjewn/xfgJx+cwsaeHs7bTf3a3DrfrpXP2/oLdvmc7Ryu1tg2beR5zT+kPuJ6vy0/uZavxs/sLUdycuJey8PnwQfU2fW+EXzdjOvtcQ/dWX/xtf1jCT4b3HfPsR4TYZ4vDvvqxmM/s53AwX21YN0T69dYg8eRfRjyN/lcOX/5fX3QRkON6QRn5tiIzljoOaUWl8LiWBZNolg88oLK3xyb+wvSm8bWT9FeOPz17VlwC9XfF9+IInMLx7LAjTZb7PGby/ZaMyetnfagqS7gaIPWf4Yl7s4/o3i1Ni9IMRu9bonpyD/RL5/v7/5f1X89e5ItqY37OvZb92fK1d7rBfJam8WvzXXM/E3pavmc9Z+NJ6/j8Jp4cBPXQuq7fVN+HP/Y2zzlWjZiWoMGe8q82FjfI4Z7i7x+m4Ok1T+eI3vCOJ8b3xWE+Vna2HIsm282f3neGcp7nR8n9p9/HV7fOZbkb5+nvdy831hNLmUkH/yfk9o0e8MA9tXYRvJdM9ZCbftobu71kX9Su+z1fu7q9Oe+YLTn+L66oedYoGtzsjf5x31dP9dZ2uT9+euRydxobC3YF7Pgy9YvU2swt6OOudZOs1fZuz33HGthmM8JtR9hv3Z4+6LP86/zNsV7Qlwv2vg1akwzFJuncswSj04sLGOh55RcXFqSZd3kPSHxt2vyghIfcrqLO/bjEm3d0OqxUoLmSS8sxCzB01jtfQMGG1HAZvOcPcoG5TDZFOm03RZ5Z0Oyxt31s9qqzb0cp8kN3+aEmBr9k+Zfzi9jZE+yZX2wePv+fFva1+Mv7fo+zOnEfcXSpkecR/HAsPT5kfrLYnq1fF4Q95T8tWRzHT//fZaDaVz/4zL5+A/oH0ubYR5m81rt0OZ1rbU8ovX7PnuafuI9tX2h3dwal3048M9KJ3+GGPPZcTgXpbH6tvfWe06x9ldC3+s8vG36+511LH1dSLGRueVYsi+y15Zxz2pTX9eJa67ob4kP+2rAz4t9Nb+nti+0q/xWEMdXc8xgc7LX9RH3i+a5ztJm7aszljU3HCfFzBNtbvdB4xqs2+fxTszYa2p7h7GWeJXz7Mxd7Ue2M8+7NgcT4d40Xsr37hkt4e0ZtBv5afT6MJ8XRn0kOu3Qc8r8Y3HlG5+8oMQHkG7yxX6KN4e6n5DQzf0+8bPFFd8AinZ+7NQmjrW0kfD3SX00WGxeGNqTI/vTU8+zx2ihx9fTnOU3kBIx7t25hzZ135Y2zSZs8aHBP37sNO9ku5AbXXtyW6IfQ3slPzOa3FjpxH1FaxOvp3lVJHv0N7ZE7OeK+ezbKrbHGKz21G3zcXI7q/se0j+WNgLSGny0tTzm5PeLIkbtXL0vln48nb2ljvVt8ideT/ZUhL5jm1E+O/z4gi9zum3ksdQ1533QWYvRRwHBL42/OoeF0VgZIcbVeIUtGz8xlvdnJ/dcu7ParDYNUGO8YszDOPdj62LB9yPdk2FpI1DabJmX7E9Lm8avFv/snFfJ1fZVS44ZbM7t9f0nO7J7LW1M8YpzH+W8I47T2O6J/SyvSzT3VH7bmLDHE9tLr9V50KM7t8Q9x9pQ5672I9gZ26ZcKPbVgnBvkTPx3hTLOp/KdgMfjObefV2wbUHefwyx6IyFnlNqcanY3BPrApIX/u5NstePlrx1v75d743GgO+jsxg9xrlP2SP3WbzmYyD4IdqsIW9OW5/164fjrsS79E94U27G8dQb18iHFv/E69E2b0d+3WKP0E+YY/sA0/dhTi/uCUsbnSYvGwwxdZhikejZPIjXSvCry8/Nn6m90H9tX4rXRx7nhSo/H9M/Nh9ufstYxzTM62pr2UKKe31vPReDPcODXD6WurcY/Lz2dUb+jDDa41DiX9Bto9hZ+CfRW+8Ccdz8/Us6bPq+mgd7+1jp9fp90h6vO4yVvR58kPoI/vdfn9UmjTnAz6Wbn8Y8NPvZoeRb/lrH/7Y2W5wK1jEN81LWTDl39lU/Vuzf+6WyYZhjFpuFsYIdwf/mNqZ4GXIjUfv1CL4vwQ8z9njk9sVrfr7CWN6H6fWWdm+5z1h+rnWbNKapn9yWjTxu0vtSINwr76tbv+LrWkxn/NzNMeP+M4pFojMWek6JxaWw4MrFUG44MaGqhT+/SRr6yTf2rE3Tr28nLeAJYp/yYk8Y5z5lj9xniWERd33dUse5/n69ttplmLtiQ9lP/qbcYY8PK//4jT0/XMTN9/Mtv26wJ8/DYo7lvWMf5kzEvdtGY3//jc13zmc/votPNm55rbqnti/GqLG5uPdx/TNq4+2r7CltNszrYmvZhJQbjnouBnvSATsnn6dtbzH42XF6/mgY7XEo8S/otlHsFGLkx9fWe7qvonw9z5mafWOl+IvPA8Z43WUsH4Mwxz/vy79fy/e+/2xtntVGGr/Bkp/GPDT6OTAx7jIffW/R23j7KntKmw3zUtZM2Q/76ro+fJ+2fbXAYnPepphL5n9LG1O8DLmRUHJkF74vKd4T9ngMPrfkmGlutx/Lz7O7ljPUfgx2qmtinDOSjR41phkjP3dfN+4/K4NYdMZCzymhuBSSql4s5aKTFpSyyLoJLN9TjKXdXy9YdQEn8uRvCf3HNvkbW4PBZsfQnhzFdyKdtqPNpCK8yScb98a9bhP6KR+S676N853yYaLsu5xjwNtb2Giwx9sSN83Cz/kmbPFhjsUPWpt43Y0nkHIgzNWwLkY23zOfvX+Dr/MHzfS1/8Wzwpw3nJ2yDfWD60P6p6Fu85xr2cTJ7xe9vXT/3iJcOyV/4nUXH4EwF/neJp8dlveTbht5rMZvg/WuvRd7m9Prqh1VDlvH8vEQfFK8PojX3cZyc3TjLP/6fp3f4/dx/PPa2AjroGezMQ9PWRcSlrZ1G+eHkc2WeYV+2Fdl/Pqo+gj5VPpsmGMWm/3XMbeL9iEe/mtLG5NPLbkR0Wz3xH6W1yWae3xf0vqdsMdjmWOi07Y7t8Stx7Ks5Qy1H4Od2r3DtSKvBY8a04yRn7uvz/g/R7mvMxZ6TgnFpZgc2cNP2tjzhCmTPt5TtQnIizggJ2K9wMP4+QILfRZvzoaFaiIugtKmxc735A+bzXP2yH3KCHNPaAvYXa/7jm23fqIN3bhPxGvtJ8a/6CflT2fjc+yKaeWfZp7ZvLK+h/bMPGAM1s6GJe4zuSEQbS3vX/qsf7Fq1X8d0/vlc7g3fZ/vM41NOZJ9/loW0yJu5bXH8Y+E7MOnW8sZ7Xzq1/KxhH6G9hhiNLW3pO9jv7XtN8ufGlvcAzHe3XF6bYSxGp+FNun7ufWe5Zzqv2iDz2HjWLHv7ryN+XPXsd7eyvHc9+t9Z7XZWHNdsp19NX6ftcuu+e/ZV2WM++o4xww2e3vPKC5Z4mXLjUDou+snK97mexeXhNxIFD7UuPVYsf/uWs4Y9TOwM/SdxSD2t9rsvq/7qNs0r0kxzVBtTvRzzLT/NGix0MdCzyn5dy7FpAybeUgUn2hFYsRF1W0TqfrbNnt5YUqb27rwI03y7nqT1YgLYSVfxEabDfakxduyjSe1ETebEd6esp9m0xjG3RqvMjfcOFJuiPM/wYeNf+r8c2Os17b+u/YYHzDGPlTG8fTjXrex8zj57MfN3vDLXOqMr9lX5b38RvlY693S5mnXsiezqbIj4efR68dgT507K/mYpr2l9GEbizTW8fwZY417pJ6fZKPappx3Il+D1vVex7O2o+1nI/jt7fvX/1O3kcaSbU6stg/iZZvXOWM5gn+yPEgxyWw4q00gs13KGw/7aqKZVxV79tWFfMx6T3Gvrdfy/ns5Fuja7G2J98T+w7rLnussbWJ//XhZcyNS+2DkVw3fT+sXqz3inDxz68vCPceq/ev68H1LsVCRfShR253njUdYF02bhBrTSQY5JsZjkBtqLJSx0HNK/YXeAAAAL0l8EGoelOJ19aEPMuwP3gDwArCvAkAGek5RXAIAAMhRDkHhf+pO+B/Dl4DiEgBksK8CQAZ6TlFcAgAAqBF/fIMDkB2KSwBQwb4KABH0nKK4BAAAAAAAAAB3AT2nKC4BAADAw/K///1fgB8HIYQQenVRXAIAAICHRTroA9wbhBBC6NVFcQkAAAAeFumgD3BvEEIIoVcXxSUAAAB4WKSDPsC9QQghhF5dQnEp/oUX/xcc3r//ZA9w4c+FltfOIPQbx3z7+P4rtDnO+X+5ZrX78n8N55Xn/rjcZ10A3AfyGW6FdNC/Ir8/Pr//efvv+7fwGjwmX+//fv/z/sd/jRBCCL26muKSPwD4B/+qIPH74/uz+nOhf97jQSHy62t7LadbiPB/ljT1e8s/XXy7Asvnx2/x9eAz3S9WikNZbzyVx537avs6/yf5k7Uj/9xtXVyU0/Lnjpxgc72nrqTYxzHK13euieZPQuv9dPdwR9VXsy+Qz4+Xz2dx1tw7Ofa/3/99v/3z7/f7V3X4//r1/c8/n98fv2NhZ2mj8fbx19Tmf//7+/3xJrweCww6f77fl3aNjQvruMM++hzux/srm1P03ahd8EvZxhddsjbSvIc09kQO+ulMKC4hhBBCm5rikj/cxIf+7ev2MJC388QHv+IBMj5Ufn58qYcJ30/2v9j19+fxAwea0w6b5aHPHfTm+nzMuf/f/319/1r6KPNhmcv7E3zqYeCf+62Li3LWgfSenGmz70so9ghjDAu9RkI/1ZhxvN4e3uz96z2bPeTzibnxaJwx90GOWYpLxXXfXimcJNQ2sbiUFzji+N2ih7fl1/dXfi3e9/bxp+1zhrP6qQjFqsoHseCz+nodeysw5QUX8R4rks8uBsUlhBBCaJNcXPIP/aEg4R/e/IPd6Mfh6gKGKwyM/6c6HGhS37GYcJMiyCMWWII/jh4aH7W49NQH0IF/7rcuLsoZB9J7c6bNvi9bcclR5steQp5tfVv2cPl6vXbJ5wfM57M4PPdxjqUCx48VlxbEQsxKuKf8hI/7JFNqL/dp46x+JOpPW8n9+wJL98f9dtpFcQkhhBB6KAm/cyk++Dv8g1t94NDoFTA6r8UHz8/3d/+vekCqPhJftus8fK7XtjbhoBP7yYsXbgz3fRrLfR3tK8arbanGLfpvmDkAWg5hDz539eAR5m4prDVj5jZZ5mWde2rrr0eK+Qc/O5s1P5v9E8cfrosFH+u1j7Yg8ZT+GTIeK9H1T6KeV2bLeTZneP/ai0v6Opqg24e8z8j3pPeQzP7YjnzOmcmNE/M5zT9/r19o4n6VuRty7ArFJXUsx3C8s4pCJxeXar+Kfg4FKL2w5rhtcan5ccZiHHns8tNVoU3zo5FSwczbFF9PxH4QQgihV5dQXMof4OoiRY9eMUA5mETSQ6h874L4cJkj9y8WWNwD6foAHB9QU5vmsPH2/fm2PASr4/fnNbZ7zPaALhw0PQ8+d62d8f7gn/ygsmNe1rn7dp2xcj+v15R1YZjfcF2k8deYOhYbPraYPLN/+kg53+bs0D8Oqy2Hbc6Ifp4tLum5MsbvGUUu5bS+8/iYt0WkXx+tneSzEDcztnx2NpdjC/ak+Wf2NH690ty9Lf0ck4seqRAgFD2GxZ4FtY1crAhFCbkQcrNP9jSc1U+gsbv2Z/L7h+L/lVCAkn43UxdDcan1eyx2VYWj2idScSkvFIk2C/nEJ5cQQgihTf3iUvOAqRP+t3muAOII90XSQ3N84F/7qh8uG+T+xQJLcXCpHqrjQ7d/CI4PsOFBOTw0tw/H+rw83Yfq7OFcoLgn9pNeKx/eH3HuGVq73J78eoFiW54vlnmZ5h7mW/q+PpTJfi5jERn4x7Iu2oN2zfP6Z4w8VmmPwT/S9xqHbc6oYl1el8YIcwn+j3Nfvpco7o2xDfTmGPus45T7Jre5spN8Lv0xjyWfZRp78vmna0Us7jn32M/yuoS/x5BjqcjRfKLEc4fiUhxfLp7UP1omcaHiUvHJnGr+eXEl90+cvzZHX4AZ+VuisGVj87Pi26IINFFcqgqAUps6xhSXEEIIoU2d4tJ2WNkOBttBICe9Xj+MbsQHyOHBJLbJr+f3qzbI/ZcPugYbBHvCA7FyqNH6THQfqvew+WHz9QPO3Y8V5iHh5xbbdH2X25xfz8e2zMs09/B1bWugOnB1YxEZ+qe0x99fzVfsN+dZ/WNiMufzNs3YsS8/F6F94rDNGb4vi23ldX0PNtDtY+DPj8qXuZ1C/vh+Kv+Tzz0M+Ryv+fFrm/P7/D29gtTF5p7m2MkxtbghfNLEoxaOMtQ2sRCRFTscWmGl94mmjROKQp6z+olEv64FleTPj8qvneJSKCxphbcBfryO77rxTfbIPhGLS702yhwpLiGEEEKb1OKSf0h0/yuZPYiu12IbR/jfzNGhRn4Q9ffm/fmxlr7equsrsR//kJs/UFsedHsP5/GBOT3Edg8dOUqficMHCplweJh5yL/w3LV28Xo3r3Kb8+t5n5Z5meau+SHHEouINu8F27oY+N/xpP6x0cv5OBeLf/Lrqc/ltbn7duD7mhjDz+X42D4Wvb1XidO2H0Uy35LPC1rczBjyefnej13ForHH31PFq+Bic4/393JMLW7csrhUFSJkQttxYeWsotBZ/Wz44kn6RE/0c1PwUfycfn/RrsKSg+ISQggh9FCSi0v+YS48tOUHA+2Q0DxMNsgPor4/6UF46XOuWCX1b2lTzcl06MiR+1zpPlTHe53/BHoP4qXfHnHuGWq72H+ebzXavfnhyTIv09wH8/XIbWYPXNZ1Ea5VB66cJ/WPDXmswrcW/4gocz1sc4bvK/q8ud6O4X24rpVo39JOomdf2U+OFt+On2M/5POCZruZjp9XnwX7h/bsze+Cs+Ye+3F2C/RikeeYdvD/8eKSZRzPgxSXlP59Ean+nVLe9wdtGRWXunFP90k219fkeZUFKOn3RpW/3wkhhBB6dQnFpfAglx7684fX4sHRP6C2D3wyysNqfOhsDxiO3sNveIjO7ysfsrMH1nVMwYb6odd06MhR5rUiP+ybcTYYfPbQc6/tEF4r+1jGfd8OvyFf8lypcsMyL+Pcg58VWz2yT8QDV88/0YbhutD8k/0C5Kf0jwlhLNWvHf+IaG2O2pzhbY0+b66XPg5zENrO4uOsxU+Onae+r7ZR9Xvl+9iuHIN8DljyObbJioOrn/P7/PxzH7Zca+4Lgxy7anGpLE70GPfp+xoWa+y2mYgFosKv9TXJ97HNYTuKIpFM8Evepi0ClT+aGH1U2GcpLsXv1yJaLCxl/SCEEEKvrqa45B8Oi/+5jg+R7uFwfSDNr7WkB771wbYhOwilA0XCPYCu18J46UE3pz3YlTa51/192QOt1E/x8Dx56GgRDnj1/AYP9Q3xoTqnsNnzpHP3xIPJSjtOnWdFbljmZZy7Q5z/6ueZA9dCzz/1a+7+9Vruxxf1zxB5j8ptTXT9syDNqW6zcsjm1paV5J+m/wXxk0Zj2rFaW1V76jzzObK93vi5tpt8XrhBPldjON/4OeT2+PmPx77O3COdHLtmcUn5ZdMZa8GooR5XKohs2Pvp0/ajFHZS8ShSzjGzVaDnjwZDcclR293+GF5pk3vdF5xWX9qKS3U/bi55PwghhNCrq/MLvQEAHhX58AvwmJDPPbbD/3UoPy0DrwBCCCH06qK4BABPCIdxeCbI5x7SQf9nCZ9w2f2LrOEhQQghhF5dFJcA4IGof2xK5tfXlQ7jVpule+G5ecR8vh7SQR/g3iCEEEKvLopLAAAA8LBIB32Ae4MQQgi9uprikvSGCQDwbCCEEEIIIYQQOkcUlwDgJUEIIYQQQgghdI4oLgHAS4IQQgghhBBC6Ax9f///NybKCjYgtPwAAAAASUVORK5CYII=">
            <a:extLst>
              <a:ext uri="{FF2B5EF4-FFF2-40B4-BE49-F238E27FC236}">
                <a16:creationId xmlns:a16="http://schemas.microsoft.com/office/drawing/2014/main" id="{6E20783B-E1D8-4068-9CC3-E6E49216EB7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A screenshot of a social media post&#10;&#10;Description generated with very high confidence">
            <a:extLst>
              <a:ext uri="{FF2B5EF4-FFF2-40B4-BE49-F238E27FC236}">
                <a16:creationId xmlns:a16="http://schemas.microsoft.com/office/drawing/2014/main" id="{D1EF5395-3F7A-4DFD-A875-2C5E83176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2242059"/>
            <a:ext cx="8458200" cy="2771410"/>
          </a:xfrm>
          <a:prstGeom prst="rect">
            <a:avLst/>
          </a:prstGeom>
        </p:spPr>
      </p:pic>
      <p:pic>
        <p:nvPicPr>
          <p:cNvPr id="9" name="Picture 8">
            <a:extLst>
              <a:ext uri="{FF2B5EF4-FFF2-40B4-BE49-F238E27FC236}">
                <a16:creationId xmlns:a16="http://schemas.microsoft.com/office/drawing/2014/main" id="{5ACBC9B6-BE57-4FAF-B901-5A20C10E2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552" y="873511"/>
            <a:ext cx="2857748" cy="990686"/>
          </a:xfrm>
          <a:prstGeom prst="rect">
            <a:avLst/>
          </a:prstGeom>
        </p:spPr>
      </p:pic>
    </p:spTree>
    <p:extLst>
      <p:ext uri="{BB962C8B-B14F-4D97-AF65-F5344CB8AC3E}">
        <p14:creationId xmlns:p14="http://schemas.microsoft.com/office/powerpoint/2010/main" val="116705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DNS</a:t>
            </a:r>
          </a:p>
        </p:txBody>
      </p:sp>
    </p:spTree>
    <p:extLst>
      <p:ext uri="{BB962C8B-B14F-4D97-AF65-F5344CB8AC3E}">
        <p14:creationId xmlns:p14="http://schemas.microsoft.com/office/powerpoint/2010/main" val="2960140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a:t>
            </a:r>
          </a:p>
        </p:txBody>
      </p:sp>
      <p:pic>
        <p:nvPicPr>
          <p:cNvPr id="12" name="Shape 84">
            <a:extLst>
              <a:ext uri="{FF2B5EF4-FFF2-40B4-BE49-F238E27FC236}">
                <a16:creationId xmlns:a16="http://schemas.microsoft.com/office/drawing/2014/main" id="{111DDAAA-AB5A-4A74-9F50-56D243C3A2C4}"/>
              </a:ext>
            </a:extLst>
          </p:cNvPr>
          <p:cNvPicPr preferRelativeResize="0"/>
          <p:nvPr/>
        </p:nvPicPr>
        <p:blipFill>
          <a:blip r:embed="rId3">
            <a:alphaModFix/>
          </a:blip>
          <a:stretch>
            <a:fillRect/>
          </a:stretch>
        </p:blipFill>
        <p:spPr>
          <a:xfrm>
            <a:off x="2273088" y="1974937"/>
            <a:ext cx="4597824" cy="2908125"/>
          </a:xfrm>
          <a:prstGeom prst="rect">
            <a:avLst/>
          </a:prstGeom>
          <a:noFill/>
          <a:ln>
            <a:noFill/>
          </a:ln>
        </p:spPr>
      </p:pic>
      <p:sp>
        <p:nvSpPr>
          <p:cNvPr id="13" name="Shape 85">
            <a:extLst>
              <a:ext uri="{FF2B5EF4-FFF2-40B4-BE49-F238E27FC236}">
                <a16:creationId xmlns:a16="http://schemas.microsoft.com/office/drawing/2014/main" id="{3314BA7E-DFC9-43DA-B10C-2B423D28CA9E}"/>
              </a:ext>
            </a:extLst>
          </p:cNvPr>
          <p:cNvSpPr txBox="1"/>
          <p:nvPr/>
        </p:nvSpPr>
        <p:spPr>
          <a:xfrm>
            <a:off x="447651" y="1974937"/>
            <a:ext cx="1825437" cy="749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mj-lt"/>
                <a:ea typeface="Courier New"/>
                <a:cs typeface="Courier New"/>
                <a:sym typeface="Courier New"/>
              </a:rPr>
              <a:t>Hi, can you please send me Google’s webpage?</a:t>
            </a:r>
            <a:endParaRPr dirty="0">
              <a:latin typeface="+mj-lt"/>
              <a:ea typeface="Courier New"/>
              <a:cs typeface="Courier New"/>
              <a:sym typeface="Courier New"/>
            </a:endParaRPr>
          </a:p>
        </p:txBody>
      </p:sp>
      <p:sp>
        <p:nvSpPr>
          <p:cNvPr id="14" name="Shape 86">
            <a:extLst>
              <a:ext uri="{FF2B5EF4-FFF2-40B4-BE49-F238E27FC236}">
                <a16:creationId xmlns:a16="http://schemas.microsoft.com/office/drawing/2014/main" id="{E5C9D49E-9C28-4372-A6AA-493E216D20A1}"/>
              </a:ext>
            </a:extLst>
          </p:cNvPr>
          <p:cNvSpPr txBox="1"/>
          <p:nvPr/>
        </p:nvSpPr>
        <p:spPr>
          <a:xfrm>
            <a:off x="7162800" y="2919599"/>
            <a:ext cx="1749600" cy="101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mj-lt"/>
                <a:ea typeface="Courier New"/>
                <a:cs typeface="Courier New"/>
                <a:sym typeface="Courier New"/>
              </a:rPr>
              <a:t>I don’t know what that is. Do you have an IP address?</a:t>
            </a:r>
            <a:endParaRPr dirty="0">
              <a:latin typeface="+mj-lt"/>
              <a:ea typeface="Courier New"/>
              <a:cs typeface="Courier New"/>
              <a:sym typeface="Courier New"/>
            </a:endParaRPr>
          </a:p>
        </p:txBody>
      </p:sp>
      <p:sp>
        <p:nvSpPr>
          <p:cNvPr id="15" name="Shape 87">
            <a:extLst>
              <a:ext uri="{FF2B5EF4-FFF2-40B4-BE49-F238E27FC236}">
                <a16:creationId xmlns:a16="http://schemas.microsoft.com/office/drawing/2014/main" id="{94651622-4C30-4769-9216-780850F8E13B}"/>
              </a:ext>
            </a:extLst>
          </p:cNvPr>
          <p:cNvSpPr txBox="1"/>
          <p:nvPr/>
        </p:nvSpPr>
        <p:spPr>
          <a:xfrm>
            <a:off x="4343400" y="5486400"/>
            <a:ext cx="835800" cy="37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mj-lt"/>
                <a:ea typeface="Courier New"/>
                <a:cs typeface="Courier New"/>
                <a:sym typeface="Courier New"/>
              </a:rPr>
              <a:t>...</a:t>
            </a:r>
            <a:endParaRPr dirty="0">
              <a:latin typeface="+mj-lt"/>
              <a:ea typeface="Courier New"/>
              <a:cs typeface="Courier New"/>
              <a:sym typeface="Courier New"/>
            </a:endParaRPr>
          </a:p>
        </p:txBody>
      </p:sp>
    </p:spTree>
    <p:extLst>
      <p:ext uri="{BB962C8B-B14F-4D97-AF65-F5344CB8AC3E}">
        <p14:creationId xmlns:p14="http://schemas.microsoft.com/office/powerpoint/2010/main" val="280268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Domain Names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43681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Computers use </a:t>
            </a:r>
            <a:r>
              <a:rPr lang="en-US" sz="2400" b="1" dirty="0">
                <a:latin typeface="Arial" panose="020B0604020202020204" pitchFamily="34" charset="0"/>
                <a:ea typeface="Roboto" panose="02000000000000000000" pitchFamily="2" charset="0"/>
                <a:cs typeface="Arial" panose="020B0604020202020204" pitchFamily="34" charset="0"/>
              </a:rPr>
              <a:t>IP addresses</a:t>
            </a:r>
            <a:r>
              <a:rPr lang="en-US" sz="2400" dirty="0">
                <a:latin typeface="Arial" panose="020B0604020202020204" pitchFamily="34" charset="0"/>
                <a:ea typeface="Roboto" panose="02000000000000000000" pitchFamily="2" charset="0"/>
                <a:cs typeface="Arial" panose="020B0604020202020204" pitchFamily="34" charset="0"/>
              </a:rPr>
              <a:t> to locate and communicate with other computers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But  … </a:t>
            </a:r>
            <a:r>
              <a:rPr lang="en" sz="2400" dirty="0">
                <a:latin typeface="Courier New" panose="02070309020205020404" pitchFamily="49" charset="0"/>
                <a:cs typeface="Courier New" panose="02070309020205020404" pitchFamily="49" charset="0"/>
              </a:rPr>
              <a:t>172.217.15.110 </a:t>
            </a:r>
            <a:r>
              <a:rPr lang="en-US" sz="2400" dirty="0">
                <a:latin typeface="+mj-lt"/>
                <a:cs typeface="Courier New" panose="02070309020205020404" pitchFamily="49" charset="0"/>
              </a:rPr>
              <a:t>isn’t the most memorable for humans</a:t>
            </a:r>
          </a:p>
          <a:p>
            <a:pPr marL="457200" indent="-457200">
              <a:spcBef>
                <a:spcPts val="0"/>
              </a:spcBef>
              <a:buFont typeface="Arial" panose="020B0604020202020204" pitchFamily="34" charset="0"/>
              <a:buChar char="•"/>
            </a:pPr>
            <a:endParaRPr lang="en-US" sz="2400" dirty="0">
              <a:latin typeface="+mj-lt"/>
              <a:ea typeface="Roboto" panose="02000000000000000000" pitchFamily="2" charset="0"/>
              <a:cs typeface="Courier New" panose="02070309020205020404" pitchFamily="49" charset="0"/>
            </a:endParaRPr>
          </a:p>
          <a:p>
            <a:pPr marL="457200" indent="-457200">
              <a:spcBef>
                <a:spcPts val="0"/>
              </a:spcBef>
              <a:buFont typeface="Arial" panose="020B0604020202020204" pitchFamily="34" charset="0"/>
              <a:buChar char="•"/>
            </a:pPr>
            <a:r>
              <a:rPr lang="en-US" sz="2400" dirty="0">
                <a:latin typeface="+mj-lt"/>
                <a:ea typeface="Roboto" panose="02000000000000000000" pitchFamily="2" charset="0"/>
                <a:cs typeface="Courier New" panose="02070309020205020404" pitchFamily="49" charset="0"/>
              </a:rPr>
              <a:t>Domain names enable us to use </a:t>
            </a:r>
            <a:r>
              <a:rPr lang="en-US" sz="2400" dirty="0">
                <a:latin typeface="Courier New" panose="02070309020205020404" pitchFamily="49" charset="0"/>
                <a:ea typeface="Roboto" panose="02000000000000000000" pitchFamily="2" charset="0"/>
                <a:cs typeface="Courier New" panose="02070309020205020404" pitchFamily="49" charset="0"/>
              </a:rPr>
              <a:t>google.com </a:t>
            </a:r>
            <a:r>
              <a:rPr lang="en-US" sz="2400" dirty="0">
                <a:latin typeface="+mj-lt"/>
                <a:ea typeface="Roboto" panose="02000000000000000000" pitchFamily="2" charset="0"/>
                <a:cs typeface="Courier New" panose="02070309020205020404" pitchFamily="49" charset="0"/>
              </a:rPr>
              <a:t>instead of </a:t>
            </a:r>
            <a:r>
              <a:rPr lang="en" sz="2400" dirty="0">
                <a:latin typeface="Courier New" panose="02070309020205020404" pitchFamily="49" charset="0"/>
                <a:cs typeface="Courier New" panose="02070309020205020404" pitchFamily="49" charset="0"/>
              </a:rPr>
              <a:t>172.217.15.110</a:t>
            </a: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a:extLst>
              <a:ext uri="{FF2B5EF4-FFF2-40B4-BE49-F238E27FC236}">
                <a16:creationId xmlns:a16="http://schemas.microsoft.com/office/drawing/2014/main" id="{980984C8-3602-417A-999A-DFBD334ACFF1}"/>
              </a:ext>
            </a:extLst>
          </p:cNvPr>
          <p:cNvPicPr>
            <a:picLocks noChangeAspect="1"/>
          </p:cNvPicPr>
          <p:nvPr/>
        </p:nvPicPr>
        <p:blipFill>
          <a:blip r:embed="rId3"/>
          <a:stretch>
            <a:fillRect/>
          </a:stretch>
        </p:blipFill>
        <p:spPr>
          <a:xfrm>
            <a:off x="5105400" y="2371577"/>
            <a:ext cx="3705742" cy="2114845"/>
          </a:xfrm>
          <a:prstGeom prst="rect">
            <a:avLst/>
          </a:prstGeom>
        </p:spPr>
      </p:pic>
    </p:spTree>
    <p:extLst>
      <p:ext uri="{BB962C8B-B14F-4D97-AF65-F5344CB8AC3E}">
        <p14:creationId xmlns:p14="http://schemas.microsoft.com/office/powerpoint/2010/main" val="2193815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200400" y="80936"/>
            <a:ext cx="5743729" cy="411480"/>
          </a:xfrm>
        </p:spPr>
        <p:txBody>
          <a:bodyPr/>
          <a:lstStyle/>
          <a:p>
            <a:r>
              <a:rPr lang="en-US" dirty="0"/>
              <a:t>Activity: Wireshark Warmup – Chat Spy (15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8715529"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File:</a:t>
            </a:r>
          </a:p>
          <a:p>
            <a:pPr lvl="1">
              <a:buFont typeface="Arial" panose="020B0604020202020204" pitchFamily="34" charset="0"/>
              <a:buChar char="•"/>
            </a:pPr>
            <a:r>
              <a:rPr lang="en-US" dirty="0"/>
              <a:t> ChatSpy.pcapng</a:t>
            </a:r>
          </a:p>
          <a:p>
            <a:pPr lvl="1"/>
            <a:endParaRPr lang="en-US" dirty="0"/>
          </a:p>
          <a:p>
            <a:pPr marL="0" indent="0">
              <a:buNone/>
            </a:pPr>
            <a:r>
              <a:rPr lang="en-US" b="1" u="sng" dirty="0"/>
              <a:t>Instructions:</a:t>
            </a:r>
          </a:p>
          <a:p>
            <a:pPr lvl="1">
              <a:buFont typeface="Arial" panose="020B0604020202020204" pitchFamily="34" charset="0"/>
              <a:buChar char="•"/>
            </a:pPr>
            <a:r>
              <a:rPr lang="en-US" dirty="0"/>
              <a:t>Somewhere within this large PCAP file is evidence of two individuals chatting whilst at work. </a:t>
            </a:r>
          </a:p>
          <a:p>
            <a:pPr lvl="1">
              <a:buFont typeface="Arial" panose="020B0604020202020204" pitchFamily="34" charset="0"/>
              <a:buChar char="•"/>
            </a:pPr>
            <a:r>
              <a:rPr lang="en-US" dirty="0"/>
              <a:t>Your mission is to dive into this collection of packets, find their usernames, the name of the chatroom they are in, and determine the subject of their conversation.</a:t>
            </a:r>
          </a:p>
          <a:p>
            <a:endParaRPr lang="en-US" dirty="0"/>
          </a:p>
          <a:p>
            <a:pPr marL="0" indent="0">
              <a:buNone/>
            </a:pPr>
            <a:r>
              <a:rPr lang="en-US" b="1" u="sng" dirty="0"/>
              <a:t>Hint:</a:t>
            </a:r>
          </a:p>
          <a:p>
            <a:pPr lvl="1">
              <a:buFont typeface="Arial" panose="020B0604020202020204" pitchFamily="34" charset="0"/>
              <a:buChar char="•"/>
            </a:pPr>
            <a:r>
              <a:rPr lang="en-US" dirty="0"/>
              <a:t>The display filter needed for this activity is fairly simple, but not one we've covered to date. Spend some time researching the most common protocols for online chat applications and see if you can create a display filter based on what you learn.</a:t>
            </a:r>
          </a:p>
          <a:p>
            <a:pPr lvl="1">
              <a:buFont typeface="Arial" panose="020B0604020202020204" pitchFamily="34" charset="0"/>
              <a:buChar char="•"/>
            </a:pPr>
            <a:r>
              <a:rPr lang="en-US" dirty="0"/>
              <a:t>Once you determine the protocol, investigate how it might be possible to break down the chat conversation.</a:t>
            </a:r>
          </a:p>
          <a:p>
            <a:pPr marL="0" indent="0">
              <a:lnSpc>
                <a:spcPct val="110000"/>
              </a:lnSpc>
              <a:buNone/>
            </a:pPr>
            <a:br>
              <a:rPr lang="en-US" dirty="0"/>
            </a:br>
            <a:endParaRPr lang="en-US" dirty="0"/>
          </a:p>
          <a:p>
            <a:pPr marL="800100" lvl="1" indent="-342900">
              <a:lnSpc>
                <a:spcPct val="110000"/>
              </a:lnSpc>
              <a:buFont typeface="+mj-lt"/>
              <a:buAutoNum type="arabicPeriod"/>
            </a:pPr>
            <a:endParaRPr lang="en-US" dirty="0"/>
          </a:p>
          <a:p>
            <a:pPr marL="0" indent="0">
              <a:lnSpc>
                <a:spcPct val="110000"/>
              </a:lnSpc>
              <a:buFont typeface="Arial" panose="020B0604020202020204" pitchFamily="34" charset="0"/>
              <a:buNone/>
            </a:pPr>
            <a:endParaRPr lang="en-US" dirty="0"/>
          </a:p>
        </p:txBody>
      </p:sp>
    </p:spTree>
    <p:extLst>
      <p:ext uri="{BB962C8B-B14F-4D97-AF65-F5344CB8AC3E}">
        <p14:creationId xmlns:p14="http://schemas.microsoft.com/office/powerpoint/2010/main" val="819075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41395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Domain Name System</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An application-layer protocol designed to translate domain names into IP addresses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6" name="Picture 4" descr="Image result for osi model">
            <a:extLst>
              <a:ext uri="{FF2B5EF4-FFF2-40B4-BE49-F238E27FC236}">
                <a16:creationId xmlns:a16="http://schemas.microsoft.com/office/drawing/2014/main" id="{B688DA2F-D667-4285-833B-76DCD56AED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3657600"/>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8EA1DD9-1963-4C30-B5AC-5937633EC78C}"/>
              </a:ext>
            </a:extLst>
          </p:cNvPr>
          <p:cNvSpPr/>
          <p:nvPr/>
        </p:nvSpPr>
        <p:spPr>
          <a:xfrm>
            <a:off x="876300" y="4054573"/>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Shape 126">
            <a:extLst>
              <a:ext uri="{FF2B5EF4-FFF2-40B4-BE49-F238E27FC236}">
                <a16:creationId xmlns:a16="http://schemas.microsoft.com/office/drawing/2014/main" id="{3DDEE7AD-38C0-4568-986E-1FCD2FC8BBE9}"/>
              </a:ext>
            </a:extLst>
          </p:cNvPr>
          <p:cNvPicPr preferRelativeResize="0"/>
          <p:nvPr/>
        </p:nvPicPr>
        <p:blipFill>
          <a:blip r:embed="rId4">
            <a:alphaModFix/>
          </a:blip>
          <a:stretch>
            <a:fillRect/>
          </a:stretch>
        </p:blipFill>
        <p:spPr>
          <a:xfrm>
            <a:off x="5055136" y="1447800"/>
            <a:ext cx="3653934" cy="4211376"/>
          </a:xfrm>
          <a:prstGeom prst="rect">
            <a:avLst/>
          </a:prstGeom>
          <a:noFill/>
          <a:ln>
            <a:noFill/>
          </a:ln>
        </p:spPr>
      </p:pic>
    </p:spTree>
    <p:extLst>
      <p:ext uri="{BB962C8B-B14F-4D97-AF65-F5344CB8AC3E}">
        <p14:creationId xmlns:p14="http://schemas.microsoft.com/office/powerpoint/2010/main" val="3402308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 Lookups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1066800" y="5410200"/>
            <a:ext cx="76447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DNS Lookups involve bouncing from server to server until the correct IP is found.</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2286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2286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2286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2286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2286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8" name="Shape 133">
            <a:extLst>
              <a:ext uri="{FF2B5EF4-FFF2-40B4-BE49-F238E27FC236}">
                <a16:creationId xmlns:a16="http://schemas.microsoft.com/office/drawing/2014/main" id="{FDB28981-EC17-44A5-876D-5BE262C6E4B6}"/>
              </a:ext>
            </a:extLst>
          </p:cNvPr>
          <p:cNvPicPr preferRelativeResize="0"/>
          <p:nvPr/>
        </p:nvPicPr>
        <p:blipFill>
          <a:blip r:embed="rId3">
            <a:alphaModFix/>
          </a:blip>
          <a:stretch>
            <a:fillRect/>
          </a:stretch>
        </p:blipFill>
        <p:spPr>
          <a:xfrm>
            <a:off x="1751106" y="711177"/>
            <a:ext cx="5641787" cy="4641700"/>
          </a:xfrm>
          <a:prstGeom prst="rect">
            <a:avLst/>
          </a:prstGeom>
          <a:noFill/>
          <a:ln>
            <a:noFill/>
          </a:ln>
        </p:spPr>
      </p:pic>
    </p:spTree>
    <p:extLst>
      <p:ext uri="{BB962C8B-B14F-4D97-AF65-F5344CB8AC3E}">
        <p14:creationId xmlns:p14="http://schemas.microsoft.com/office/powerpoint/2010/main" val="2521840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 Resolutions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41395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 DNS resolution happens any time you use a domain name in any application.</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nslookup</a:t>
            </a:r>
            <a:r>
              <a:rPr lang="en-US" sz="2400" dirty="0">
                <a:latin typeface="Arial" panose="020B0604020202020204" pitchFamily="34" charset="0"/>
                <a:ea typeface="Roboto" panose="02000000000000000000" pitchFamily="2" charset="0"/>
                <a:cs typeface="Arial" panose="020B0604020202020204" pitchFamily="34" charset="0"/>
              </a:rPr>
              <a:t> is a command line tool that allows you to do a manual DNS resolution</a:t>
            </a: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6" name="Picture 5">
            <a:extLst>
              <a:ext uri="{FF2B5EF4-FFF2-40B4-BE49-F238E27FC236}">
                <a16:creationId xmlns:a16="http://schemas.microsoft.com/office/drawing/2014/main" id="{28356499-4015-4BB3-BA79-A4FD286E1F63}"/>
              </a:ext>
            </a:extLst>
          </p:cNvPr>
          <p:cNvPicPr>
            <a:picLocks noChangeAspect="1"/>
          </p:cNvPicPr>
          <p:nvPr/>
        </p:nvPicPr>
        <p:blipFill>
          <a:blip r:embed="rId3"/>
          <a:stretch>
            <a:fillRect/>
          </a:stretch>
        </p:blipFill>
        <p:spPr>
          <a:xfrm>
            <a:off x="5105400" y="2371577"/>
            <a:ext cx="3705742" cy="2114845"/>
          </a:xfrm>
          <a:prstGeom prst="rect">
            <a:avLst/>
          </a:prstGeom>
        </p:spPr>
      </p:pic>
    </p:spTree>
    <p:extLst>
      <p:ext uri="{BB962C8B-B14F-4D97-AF65-F5344CB8AC3E}">
        <p14:creationId xmlns:p14="http://schemas.microsoft.com/office/powerpoint/2010/main" val="3849732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 Resolutions</a:t>
            </a:r>
          </a:p>
        </p:txBody>
      </p:sp>
      <p:sp>
        <p:nvSpPr>
          <p:cNvPr id="7" name="Shape 139">
            <a:extLst>
              <a:ext uri="{FF2B5EF4-FFF2-40B4-BE49-F238E27FC236}">
                <a16:creationId xmlns:a16="http://schemas.microsoft.com/office/drawing/2014/main" id="{431DF938-B2C5-41FE-B02F-E00DC57F5EB7}"/>
              </a:ext>
            </a:extLst>
          </p:cNvPr>
          <p:cNvSpPr txBox="1">
            <a:spLocks/>
          </p:cNvSpPr>
          <p:nvPr/>
        </p:nvSpPr>
        <p:spPr>
          <a:xfrm>
            <a:off x="311700" y="1152475"/>
            <a:ext cx="8520600" cy="3416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a:t>Sometimes, you’ll have a domain name that’s for a device in your network.</a:t>
            </a:r>
          </a:p>
          <a:p>
            <a:pPr marL="0" indent="0">
              <a:spcBef>
                <a:spcPts val="0"/>
              </a:spcBef>
              <a:buFont typeface="Arial" panose="020B0604020202020204" pitchFamily="34" charset="0"/>
              <a:buNone/>
            </a:pPr>
            <a:endParaRPr lang="en-US" sz="2400" dirty="0"/>
          </a:p>
          <a:p>
            <a:pPr marL="0" indent="0">
              <a:spcBef>
                <a:spcPts val="1600"/>
              </a:spcBef>
              <a:buFont typeface="Arial" panose="020B0604020202020204" pitchFamily="34" charset="0"/>
              <a:buNone/>
            </a:pPr>
            <a:r>
              <a:rPr lang="en-US" sz="2400" dirty="0"/>
              <a:t>Say you own “iAmTheBest.com” but you also have:</a:t>
            </a:r>
          </a:p>
          <a:p>
            <a:pPr marL="0" indent="0">
              <a:spcBef>
                <a:spcPts val="1600"/>
              </a:spcBef>
              <a:buFont typeface="Arial" panose="020B0604020202020204" pitchFamily="34" charset="0"/>
              <a:buNone/>
            </a:pPr>
            <a:endParaRPr lang="en-US" sz="2400" dirty="0"/>
          </a:p>
          <a:p>
            <a:pPr marL="457200" indent="-342900">
              <a:spcBef>
                <a:spcPts val="1600"/>
              </a:spcBef>
              <a:buSzPts val="18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mail.iAmTheBest.com</a:t>
            </a:r>
          </a:p>
          <a:p>
            <a:pPr marL="457200" indent="-342900">
              <a:spcBef>
                <a:spcPts val="0"/>
              </a:spcBef>
              <a:buSzPts val="18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blog.iAmTheBest.com</a:t>
            </a:r>
          </a:p>
          <a:p>
            <a:pPr marL="457200" indent="-342900">
              <a:spcBef>
                <a:spcPts val="0"/>
              </a:spcBef>
              <a:buSzPts val="18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music.iAmTheBest.com</a:t>
            </a:r>
          </a:p>
          <a:p>
            <a:pPr marL="457200" indent="-342900">
              <a:spcBef>
                <a:spcPts val="0"/>
              </a:spcBef>
              <a:buSzPts val="1800"/>
              <a:buFont typeface="Arial" panose="020B0604020202020204" pitchFamily="34" charset="0"/>
              <a:buChar char="●"/>
            </a:pPr>
            <a:endParaRPr lang="en-US" sz="2400" dirty="0">
              <a:latin typeface="Courier New" panose="02070309020205020404" pitchFamily="49" charset="0"/>
              <a:cs typeface="Courier New" panose="02070309020205020404" pitchFamily="49" charset="0"/>
            </a:endParaRPr>
          </a:p>
          <a:p>
            <a:pPr marL="0" indent="0">
              <a:spcBef>
                <a:spcPts val="1600"/>
              </a:spcBef>
              <a:buFont typeface="Arial" panose="020B0604020202020204" pitchFamily="34" charset="0"/>
              <a:buNone/>
            </a:pPr>
            <a:r>
              <a:rPr lang="en-US" sz="2400" dirty="0"/>
              <a:t>You would need your own “nameserver” to handle requests to these URLs</a:t>
            </a:r>
          </a:p>
        </p:txBody>
      </p:sp>
      <p:sp>
        <p:nvSpPr>
          <p:cNvPr id="8" name="Shape 140">
            <a:extLst>
              <a:ext uri="{FF2B5EF4-FFF2-40B4-BE49-F238E27FC236}">
                <a16:creationId xmlns:a16="http://schemas.microsoft.com/office/drawing/2014/main" id="{972D638B-57E1-4309-9024-7A6D3B5971E9}"/>
              </a:ext>
            </a:extLst>
          </p:cNvPr>
          <p:cNvSpPr txBox="1"/>
          <p:nvPr/>
        </p:nvSpPr>
        <p:spPr>
          <a:xfrm>
            <a:off x="5562600" y="3429000"/>
            <a:ext cx="2812500" cy="72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434343"/>
                </a:solidFill>
              </a:rPr>
              <a:t>“mail”, “blog”, and “music” in these cases are called “subdomains”</a:t>
            </a:r>
            <a:endParaRPr dirty="0">
              <a:solidFill>
                <a:srgbClr val="434343"/>
              </a:solidFill>
            </a:endParaRPr>
          </a:p>
        </p:txBody>
      </p:sp>
    </p:spTree>
    <p:extLst>
      <p:ext uri="{BB962C8B-B14F-4D97-AF65-F5344CB8AC3E}">
        <p14:creationId xmlns:p14="http://schemas.microsoft.com/office/powerpoint/2010/main" val="4044581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 Resolutions</a:t>
            </a:r>
          </a:p>
        </p:txBody>
      </p:sp>
      <p:pic>
        <p:nvPicPr>
          <p:cNvPr id="6" name="Shape 145">
            <a:extLst>
              <a:ext uri="{FF2B5EF4-FFF2-40B4-BE49-F238E27FC236}">
                <a16:creationId xmlns:a16="http://schemas.microsoft.com/office/drawing/2014/main" id="{DB1EB3AD-F931-41FC-8221-FDCF16ED9FC3}"/>
              </a:ext>
            </a:extLst>
          </p:cNvPr>
          <p:cNvPicPr preferRelativeResize="0"/>
          <p:nvPr/>
        </p:nvPicPr>
        <p:blipFill>
          <a:blip r:embed="rId3">
            <a:alphaModFix/>
          </a:blip>
          <a:stretch>
            <a:fillRect/>
          </a:stretch>
        </p:blipFill>
        <p:spPr>
          <a:xfrm>
            <a:off x="304800" y="838200"/>
            <a:ext cx="8374197" cy="5370768"/>
          </a:xfrm>
          <a:prstGeom prst="rect">
            <a:avLst/>
          </a:prstGeom>
          <a:noFill/>
          <a:ln>
            <a:noFill/>
          </a:ln>
        </p:spPr>
      </p:pic>
    </p:spTree>
    <p:extLst>
      <p:ext uri="{BB962C8B-B14F-4D97-AF65-F5344CB8AC3E}">
        <p14:creationId xmlns:p14="http://schemas.microsoft.com/office/powerpoint/2010/main" val="672077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DNS Record Types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8639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DNS allows you to query for more than just domain -&gt; IP address. These other features are called </a:t>
            </a:r>
            <a:r>
              <a:rPr lang="en-US" sz="2400" b="1" dirty="0">
                <a:latin typeface="Arial" panose="020B0604020202020204" pitchFamily="34" charset="0"/>
                <a:ea typeface="Roboto" panose="02000000000000000000" pitchFamily="2" charset="0"/>
                <a:cs typeface="Arial" panose="020B0604020202020204" pitchFamily="34" charset="0"/>
              </a:rPr>
              <a:t>record types:</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800100" lvl="1" indent="-342900">
              <a:lnSpc>
                <a:spcPct val="150000"/>
              </a:lnSpc>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A record </a:t>
            </a:r>
            <a:r>
              <a:rPr lang="en-US" sz="2400" dirty="0">
                <a:latin typeface="Arial" panose="020B0604020202020204" pitchFamily="34" charset="0"/>
                <a:ea typeface="Roboto" panose="02000000000000000000" pitchFamily="2" charset="0"/>
                <a:cs typeface="Arial" panose="020B0604020202020204" pitchFamily="34" charset="0"/>
              </a:rPr>
              <a:t>- IPv4 address from a hostname query</a:t>
            </a:r>
          </a:p>
          <a:p>
            <a:pPr marL="800100" lvl="1" indent="-342900">
              <a:lnSpc>
                <a:spcPct val="150000"/>
              </a:lnSpc>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AAAA record </a:t>
            </a:r>
            <a:r>
              <a:rPr lang="en-US" sz="2400" dirty="0">
                <a:latin typeface="Arial" panose="020B0604020202020204" pitchFamily="34" charset="0"/>
                <a:ea typeface="Roboto" panose="02000000000000000000" pitchFamily="2" charset="0"/>
                <a:cs typeface="Arial" panose="020B0604020202020204" pitchFamily="34" charset="0"/>
              </a:rPr>
              <a:t>- IPv6 address from a hostname query</a:t>
            </a:r>
          </a:p>
          <a:p>
            <a:pPr marL="800100" lvl="1" indent="-342900">
              <a:lnSpc>
                <a:spcPct val="150000"/>
              </a:lnSpc>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MX record </a:t>
            </a:r>
            <a:r>
              <a:rPr lang="en-US" sz="2400" dirty="0">
                <a:latin typeface="Arial" panose="020B0604020202020204" pitchFamily="34" charset="0"/>
                <a:ea typeface="Roboto" panose="02000000000000000000" pitchFamily="2" charset="0"/>
                <a:cs typeface="Arial" panose="020B0604020202020204" pitchFamily="34" charset="0"/>
              </a:rPr>
              <a:t>- mail server for the domain</a:t>
            </a:r>
          </a:p>
          <a:p>
            <a:pPr marL="800100" lvl="1" indent="-342900">
              <a:lnSpc>
                <a:spcPct val="150000"/>
              </a:lnSpc>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CNAME</a:t>
            </a:r>
            <a:r>
              <a:rPr lang="en-US" sz="2400" dirty="0">
                <a:latin typeface="Arial" panose="020B0604020202020204" pitchFamily="34" charset="0"/>
                <a:ea typeface="Roboto" panose="02000000000000000000" pitchFamily="2" charset="0"/>
                <a:cs typeface="Arial" panose="020B0604020202020204" pitchFamily="34" charset="0"/>
              </a:rPr>
              <a:t> - alias to the domain name</a:t>
            </a:r>
          </a:p>
          <a:p>
            <a:pPr marL="800100" lvl="1" indent="-342900">
              <a:lnSpc>
                <a:spcPct val="150000"/>
              </a:lnSpc>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NS record </a:t>
            </a:r>
            <a:r>
              <a:rPr lang="en-US" sz="2400" dirty="0">
                <a:latin typeface="Arial" panose="020B0604020202020204" pitchFamily="34" charset="0"/>
                <a:ea typeface="Roboto" panose="02000000000000000000" pitchFamily="2" charset="0"/>
                <a:cs typeface="Arial" panose="020B0604020202020204" pitchFamily="34" charset="0"/>
              </a:rPr>
              <a:t>- nameserver of the domain</a:t>
            </a:r>
          </a:p>
          <a:p>
            <a:pPr marL="800100" lvl="1" indent="-342900">
              <a:lnSpc>
                <a:spcPct val="150000"/>
              </a:lnSpc>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PTR record </a:t>
            </a:r>
            <a:r>
              <a:rPr lang="en-US" sz="2400" dirty="0">
                <a:latin typeface="Arial" panose="020B0604020202020204" pitchFamily="34" charset="0"/>
                <a:ea typeface="Roboto" panose="02000000000000000000" pitchFamily="2" charset="0"/>
                <a:cs typeface="Arial" panose="020B0604020202020204" pitchFamily="34" charset="0"/>
              </a:rPr>
              <a:t>- hostname from an IP address</a:t>
            </a: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r>
              <a:rPr lang="en-US" sz="2400" dirty="0">
                <a:latin typeface="Arial" panose="020B0604020202020204" pitchFamily="34" charset="0"/>
                <a:ea typeface="Roboto" panose="02000000000000000000" pitchFamily="2" charset="0"/>
                <a:cs typeface="Arial" panose="020B0604020202020204" pitchFamily="34" charset="0"/>
              </a:rPr>
              <a:t>…plus many more. </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10491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210">
            <a:extLst>
              <a:ext uri="{FF2B5EF4-FFF2-40B4-BE49-F238E27FC236}">
                <a16:creationId xmlns:a16="http://schemas.microsoft.com/office/drawing/2014/main" id="{20B06F4D-ACD4-473A-8A1C-7BD2A563CB89}"/>
              </a:ext>
            </a:extLst>
          </p:cNvPr>
          <p:cNvPicPr preferRelativeResize="0"/>
          <p:nvPr/>
        </p:nvPicPr>
        <p:blipFill>
          <a:blip r:embed="rId3">
            <a:alphaModFix/>
          </a:blip>
          <a:stretch>
            <a:fillRect/>
          </a:stretch>
        </p:blipFill>
        <p:spPr>
          <a:xfrm>
            <a:off x="3505200" y="685800"/>
            <a:ext cx="6858000" cy="6276544"/>
          </a:xfrm>
          <a:prstGeom prst="rect">
            <a:avLst/>
          </a:prstGeom>
          <a:noFill/>
          <a:ln>
            <a:noFill/>
          </a:ln>
        </p:spPr>
      </p:pic>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Demo: DNS in Wireshark</a:t>
            </a:r>
          </a:p>
        </p:txBody>
      </p:sp>
      <p:sp>
        <p:nvSpPr>
          <p:cNvPr id="8" name="Shape 179">
            <a:extLst>
              <a:ext uri="{FF2B5EF4-FFF2-40B4-BE49-F238E27FC236}">
                <a16:creationId xmlns:a16="http://schemas.microsoft.com/office/drawing/2014/main" id="{B923A662-4A7E-4C1A-A329-33CAAD7C6FB1}"/>
              </a:ext>
            </a:extLst>
          </p:cNvPr>
          <p:cNvSpPr/>
          <p:nvPr/>
        </p:nvSpPr>
        <p:spPr>
          <a:xfrm>
            <a:off x="4048648" y="1638718"/>
            <a:ext cx="3035440" cy="194125"/>
          </a:xfrm>
          <a:prstGeom prst="rect">
            <a:avLst/>
          </a:prstGeom>
          <a:noFill/>
          <a:ln w="1905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 name="TextBox 8">
            <a:extLst>
              <a:ext uri="{FF2B5EF4-FFF2-40B4-BE49-F238E27FC236}">
                <a16:creationId xmlns:a16="http://schemas.microsoft.com/office/drawing/2014/main" id="{B1A70E38-24CC-451F-B2AE-C216E9835DA1}"/>
              </a:ext>
            </a:extLst>
          </p:cNvPr>
          <p:cNvSpPr txBox="1"/>
          <p:nvPr/>
        </p:nvSpPr>
        <p:spPr>
          <a:xfrm>
            <a:off x="230189" y="1245860"/>
            <a:ext cx="3198812" cy="6042680"/>
          </a:xfrm>
          <a:prstGeom prst="rect">
            <a:avLst/>
          </a:prstGeom>
          <a:noFill/>
        </p:spPr>
        <p:txBody>
          <a:bodyPr wrap="square" rtlCol="0">
            <a:spAutoFit/>
          </a:bodyPr>
          <a:lstStyle/>
          <a:p>
            <a:pPr marL="342900" indent="-342900">
              <a:buFont typeface="Arial" panose="020B0604020202020204" pitchFamily="34" charset="0"/>
              <a:buChar char="•"/>
            </a:pPr>
            <a:r>
              <a:rPr lang="en" sz="2400" dirty="0"/>
              <a:t>DNS </a:t>
            </a:r>
            <a:r>
              <a:rPr lang="en-US" sz="2400" dirty="0"/>
              <a:t>packets include </a:t>
            </a:r>
            <a:r>
              <a:rPr lang="en" sz="2400" b="1" dirty="0"/>
              <a:t>flag</a:t>
            </a:r>
            <a:r>
              <a:rPr lang="en-US" sz="2400" b="1" dirty="0"/>
              <a:t>s</a:t>
            </a:r>
            <a:r>
              <a:rPr lang="en-US" sz="2400" dirty="0"/>
              <a:t> </a:t>
            </a:r>
            <a:r>
              <a:rPr lang="en" sz="2400" dirty="0"/>
              <a:t>which indicate </a:t>
            </a:r>
            <a:r>
              <a:rPr lang="en-US" sz="2400" dirty="0"/>
              <a:t>information about the packet </a:t>
            </a:r>
          </a:p>
          <a:p>
            <a:pPr marL="34290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If the first bit is ‘0’, it’s a request</a:t>
            </a:r>
          </a:p>
          <a:p>
            <a:pPr marL="342900" lvl="0" indent="-342900">
              <a:spcBef>
                <a:spcPts val="1600"/>
              </a:spcBef>
              <a:spcAft>
                <a:spcPts val="1600"/>
              </a:spcAft>
              <a:buFont typeface="Arial" panose="020B0604020202020204" pitchFamily="34" charset="0"/>
              <a:buChar char="•"/>
            </a:pPr>
            <a:r>
              <a:rPr lang="en-US" sz="2400" dirty="0"/>
              <a:t>If the first bit is ‘1’, it’s a response!</a:t>
            </a:r>
            <a:endParaRPr lang="en" sz="2400" dirty="0"/>
          </a:p>
          <a:p>
            <a:pPr marL="342900" indent="-342900">
              <a:buFont typeface="Arial" panose="020B0604020202020204" pitchFamily="34" charset="0"/>
              <a:buChar char="•"/>
            </a:pPr>
            <a:r>
              <a:rPr lang="en-US" sz="2400" dirty="0"/>
              <a:t>Flags are followed by actual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
        <p:nvSpPr>
          <p:cNvPr id="11" name="Shape 211">
            <a:extLst>
              <a:ext uri="{FF2B5EF4-FFF2-40B4-BE49-F238E27FC236}">
                <a16:creationId xmlns:a16="http://schemas.microsoft.com/office/drawing/2014/main" id="{33488862-00C8-490D-A7A0-736C135DB32F}"/>
              </a:ext>
            </a:extLst>
          </p:cNvPr>
          <p:cNvSpPr/>
          <p:nvPr/>
        </p:nvSpPr>
        <p:spPr>
          <a:xfrm>
            <a:off x="3657600" y="3552931"/>
            <a:ext cx="3504276" cy="2059912"/>
          </a:xfrm>
          <a:prstGeom prst="rect">
            <a:avLst/>
          </a:prstGeom>
          <a:noFill/>
          <a:ln w="1905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2" name="TextBox 11">
            <a:extLst>
              <a:ext uri="{FF2B5EF4-FFF2-40B4-BE49-F238E27FC236}">
                <a16:creationId xmlns:a16="http://schemas.microsoft.com/office/drawing/2014/main" id="{EB9B699A-D5BA-48F8-8FC7-918E220BBD6E}"/>
              </a:ext>
            </a:extLst>
          </p:cNvPr>
          <p:cNvSpPr txBox="1"/>
          <p:nvPr/>
        </p:nvSpPr>
        <p:spPr>
          <a:xfrm>
            <a:off x="7239000" y="1447800"/>
            <a:ext cx="671979" cy="369332"/>
          </a:xfrm>
          <a:prstGeom prst="rect">
            <a:avLst/>
          </a:prstGeom>
          <a:noFill/>
        </p:spPr>
        <p:txBody>
          <a:bodyPr wrap="none" rtlCol="0">
            <a:spAutoFit/>
          </a:bodyPr>
          <a:lstStyle/>
          <a:p>
            <a:r>
              <a:rPr lang="en-US" dirty="0">
                <a:solidFill>
                  <a:srgbClr val="A61C00"/>
                </a:solidFill>
              </a:rPr>
              <a:t>flags</a:t>
            </a:r>
          </a:p>
        </p:txBody>
      </p:sp>
      <p:sp>
        <p:nvSpPr>
          <p:cNvPr id="13" name="TextBox 12">
            <a:extLst>
              <a:ext uri="{FF2B5EF4-FFF2-40B4-BE49-F238E27FC236}">
                <a16:creationId xmlns:a16="http://schemas.microsoft.com/office/drawing/2014/main" id="{AEFD9B93-DB24-427A-BEBD-62128A74FC42}"/>
              </a:ext>
            </a:extLst>
          </p:cNvPr>
          <p:cNvSpPr txBox="1"/>
          <p:nvPr/>
        </p:nvSpPr>
        <p:spPr>
          <a:xfrm>
            <a:off x="7390475" y="4267200"/>
            <a:ext cx="1633781" cy="646331"/>
          </a:xfrm>
          <a:prstGeom prst="rect">
            <a:avLst/>
          </a:prstGeom>
          <a:noFill/>
        </p:spPr>
        <p:txBody>
          <a:bodyPr wrap="none" rtlCol="0">
            <a:spAutoFit/>
          </a:bodyPr>
          <a:lstStyle/>
          <a:p>
            <a:r>
              <a:rPr lang="en-US" dirty="0">
                <a:solidFill>
                  <a:srgbClr val="A61C00"/>
                </a:solidFill>
              </a:rPr>
              <a:t>original query </a:t>
            </a:r>
            <a:br>
              <a:rPr lang="en-US" dirty="0">
                <a:solidFill>
                  <a:srgbClr val="A61C00"/>
                </a:solidFill>
              </a:rPr>
            </a:br>
            <a:r>
              <a:rPr lang="en-US" dirty="0">
                <a:solidFill>
                  <a:srgbClr val="A61C00"/>
                </a:solidFill>
              </a:rPr>
              <a:t>and answer</a:t>
            </a:r>
          </a:p>
        </p:txBody>
      </p:sp>
    </p:spTree>
    <p:extLst>
      <p:ext uri="{BB962C8B-B14F-4D97-AF65-F5344CB8AC3E}">
        <p14:creationId xmlns:p14="http://schemas.microsoft.com/office/powerpoint/2010/main" val="2506877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200400" y="80936"/>
            <a:ext cx="5743729" cy="411480"/>
          </a:xfrm>
        </p:spPr>
        <p:txBody>
          <a:bodyPr/>
          <a:lstStyle/>
          <a:p>
            <a:r>
              <a:rPr lang="en-US" dirty="0"/>
              <a:t>Activity: Wireshark DNS Analysis (10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8715529"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u="sng" dirty="0"/>
              <a:t>Instructions:</a:t>
            </a:r>
          </a:p>
          <a:p>
            <a:pPr marL="0" indent="0">
              <a:lnSpc>
                <a:spcPct val="110000"/>
              </a:lnSpc>
              <a:buFont typeface="Arial" panose="020B0604020202020204" pitchFamily="34" charset="0"/>
              <a:buNone/>
            </a:pPr>
            <a:r>
              <a:rPr lang="en-US" dirty="0"/>
              <a:t>Part 1:</a:t>
            </a:r>
          </a:p>
          <a:p>
            <a:pPr marL="800100" lvl="1" indent="-342900">
              <a:lnSpc>
                <a:spcPct val="110000"/>
              </a:lnSpc>
              <a:buFont typeface="+mj-lt"/>
              <a:buAutoNum type="arabicPeriod"/>
            </a:pPr>
            <a:r>
              <a:rPr lang="en-US" dirty="0"/>
              <a:t>Open the `dns-1.pcap` file.</a:t>
            </a:r>
          </a:p>
          <a:p>
            <a:pPr marL="800100" lvl="1" indent="-342900">
              <a:lnSpc>
                <a:spcPct val="110000"/>
              </a:lnSpc>
              <a:buFont typeface="+mj-lt"/>
              <a:buAutoNum type="arabicPeriod"/>
            </a:pPr>
            <a:r>
              <a:rPr lang="en-US" dirty="0"/>
              <a:t>This file only contains DNS replies. How many DNS requests were there?</a:t>
            </a:r>
          </a:p>
          <a:p>
            <a:pPr marL="800100" lvl="1" indent="-342900">
              <a:lnSpc>
                <a:spcPct val="110000"/>
              </a:lnSpc>
              <a:buFont typeface="+mj-lt"/>
              <a:buAutoNum type="arabicPeriod"/>
            </a:pPr>
            <a:r>
              <a:rPr lang="en-US" dirty="0"/>
              <a:t>When the user asked for `assets.espn.go.com`, what happened?</a:t>
            </a:r>
          </a:p>
          <a:p>
            <a:pPr marL="800100" lvl="1" indent="-342900">
              <a:lnSpc>
                <a:spcPct val="110000"/>
              </a:lnSpc>
              <a:buFont typeface="+mj-lt"/>
              <a:buAutoNum type="arabicPeriod"/>
            </a:pPr>
            <a:r>
              <a:rPr lang="en-US" dirty="0"/>
              <a:t>What is/are the IP address(es) for `a1.espncdn.com`?</a:t>
            </a:r>
          </a:p>
          <a:p>
            <a:pPr marL="0" indent="0">
              <a:lnSpc>
                <a:spcPct val="110000"/>
              </a:lnSpc>
              <a:buNone/>
            </a:pPr>
            <a:endParaRPr lang="en-US" dirty="0"/>
          </a:p>
          <a:p>
            <a:pPr marL="0" indent="0">
              <a:lnSpc>
                <a:spcPct val="110000"/>
              </a:lnSpc>
              <a:buNone/>
            </a:pPr>
            <a:r>
              <a:rPr lang="en-US" dirty="0"/>
              <a:t>Part 2:</a:t>
            </a:r>
          </a:p>
          <a:p>
            <a:pPr marL="800100" lvl="1" indent="-342900">
              <a:lnSpc>
                <a:spcPct val="110000"/>
              </a:lnSpc>
              <a:buFont typeface="+mj-lt"/>
              <a:buAutoNum type="arabicPeriod"/>
            </a:pPr>
            <a:r>
              <a:rPr lang="en-US" dirty="0"/>
              <a:t>Open the `dns-2.pcap` file.</a:t>
            </a:r>
          </a:p>
          <a:p>
            <a:pPr lvl="2">
              <a:lnSpc>
                <a:spcPct val="110000"/>
              </a:lnSpc>
            </a:pPr>
            <a:r>
              <a:rPr lang="en-US" dirty="0"/>
              <a:t>This capture contains an attempted query, but something went wrong.</a:t>
            </a:r>
          </a:p>
          <a:p>
            <a:pPr marL="800100" lvl="1" indent="-342900">
              <a:lnSpc>
                <a:spcPct val="110000"/>
              </a:lnSpc>
              <a:buFont typeface="+mj-lt"/>
              <a:buAutoNum type="arabicPeriod"/>
            </a:pPr>
            <a:r>
              <a:rPr lang="en-US" dirty="0"/>
              <a:t>What happened?</a:t>
            </a:r>
          </a:p>
          <a:p>
            <a:pPr marL="800100" lvl="1" indent="-342900">
              <a:lnSpc>
                <a:spcPct val="110000"/>
              </a:lnSpc>
              <a:buFont typeface="+mj-lt"/>
              <a:buAutoNum type="arabicPeriod"/>
            </a:pPr>
            <a:r>
              <a:rPr lang="en-US" dirty="0"/>
              <a:t>Which flag in the packet reveals what went wrong?</a:t>
            </a:r>
          </a:p>
          <a:p>
            <a:pPr marL="800100" lvl="1" indent="-342900">
              <a:lnSpc>
                <a:spcPct val="110000"/>
              </a:lnSpc>
              <a:buFont typeface="+mj-lt"/>
              <a:buAutoNum type="arabicPeriod"/>
            </a:pPr>
            <a:r>
              <a:rPr lang="en-US" dirty="0"/>
              <a:t>The request went to 8.8.8.8. Did the response come directly from 8.8.8.8?</a:t>
            </a:r>
            <a:br>
              <a:rPr lang="en-US" dirty="0"/>
            </a:br>
            <a:endParaRPr lang="en-US" dirty="0"/>
          </a:p>
          <a:p>
            <a:pPr marL="800100" lvl="1" indent="-342900">
              <a:lnSpc>
                <a:spcPct val="110000"/>
              </a:lnSpc>
              <a:buFont typeface="+mj-lt"/>
              <a:buAutoNum type="arabicPeriod"/>
            </a:pPr>
            <a:endParaRPr lang="en-US" dirty="0"/>
          </a:p>
          <a:p>
            <a:pPr marL="0" indent="0">
              <a:lnSpc>
                <a:spcPct val="110000"/>
              </a:lnSpc>
              <a:buFont typeface="Arial" panose="020B0604020202020204" pitchFamily="34" charset="0"/>
              <a:buNone/>
            </a:pPr>
            <a:endParaRPr lang="en-US" dirty="0"/>
          </a:p>
        </p:txBody>
      </p:sp>
    </p:spTree>
    <p:extLst>
      <p:ext uri="{BB962C8B-B14F-4D97-AF65-F5344CB8AC3E}">
        <p14:creationId xmlns:p14="http://schemas.microsoft.com/office/powerpoint/2010/main" val="3595201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Review Wireshark DNS Analysis</a:t>
            </a:r>
          </a:p>
        </p:txBody>
      </p:sp>
      <p:sp>
        <p:nvSpPr>
          <p:cNvPr id="3" name="TextBox 2">
            <a:extLst>
              <a:ext uri="{FF2B5EF4-FFF2-40B4-BE49-F238E27FC236}">
                <a16:creationId xmlns:a16="http://schemas.microsoft.com/office/drawing/2014/main" id="{5CCD0CD7-F454-43B6-A623-7B93B7847CAE}"/>
              </a:ext>
            </a:extLst>
          </p:cNvPr>
          <p:cNvSpPr txBox="1"/>
          <p:nvPr/>
        </p:nvSpPr>
        <p:spPr>
          <a:xfrm>
            <a:off x="2667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Review</a:t>
            </a:r>
          </a:p>
        </p:txBody>
      </p:sp>
    </p:spTree>
    <p:extLst>
      <p:ext uri="{BB962C8B-B14F-4D97-AF65-F5344CB8AC3E}">
        <p14:creationId xmlns:p14="http://schemas.microsoft.com/office/powerpoint/2010/main" val="704905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Ports</a:t>
            </a:r>
          </a:p>
        </p:txBody>
      </p:sp>
    </p:spTree>
    <p:extLst>
      <p:ext uri="{BB962C8B-B14F-4D97-AF65-F5344CB8AC3E}">
        <p14:creationId xmlns:p14="http://schemas.microsoft.com/office/powerpoint/2010/main" val="1017607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Review Chat Spy</a:t>
            </a:r>
          </a:p>
        </p:txBody>
      </p:sp>
      <p:sp>
        <p:nvSpPr>
          <p:cNvPr id="3" name="TextBox 2">
            <a:extLst>
              <a:ext uri="{FF2B5EF4-FFF2-40B4-BE49-F238E27FC236}">
                <a16:creationId xmlns:a16="http://schemas.microsoft.com/office/drawing/2014/main" id="{5CCD0CD7-F454-43B6-A623-7B93B7847CAE}"/>
              </a:ext>
            </a:extLst>
          </p:cNvPr>
          <p:cNvSpPr txBox="1"/>
          <p:nvPr/>
        </p:nvSpPr>
        <p:spPr>
          <a:xfrm>
            <a:off x="228600" y="5310426"/>
            <a:ext cx="8610600" cy="861774"/>
          </a:xfrm>
          <a:prstGeom prst="rect">
            <a:avLst/>
          </a:prstGeom>
          <a:noFill/>
          <a:ln w="19050">
            <a:solidFill>
              <a:srgbClr val="FF0000"/>
            </a:solidFill>
          </a:ln>
        </p:spPr>
        <p:txBody>
          <a:bodyPr wrap="square" rtlCol="0">
            <a:spAutoFit/>
          </a:bodyPr>
          <a:lstStyle/>
          <a:p>
            <a:pPr algn="ctr"/>
            <a:r>
              <a:rPr lang="en-US" sz="4800" b="1" dirty="0">
                <a:solidFill>
                  <a:srgbClr val="FF0000"/>
                </a:solidFill>
              </a:rPr>
              <a:t>Instructor Review</a:t>
            </a:r>
          </a:p>
        </p:txBody>
      </p:sp>
      <p:pic>
        <p:nvPicPr>
          <p:cNvPr id="5" name="Picture 4" descr="A screenshot of a cell phone&#10;&#10;Description generated with very high confidence">
            <a:extLst>
              <a:ext uri="{FF2B5EF4-FFF2-40B4-BE49-F238E27FC236}">
                <a16:creationId xmlns:a16="http://schemas.microsoft.com/office/drawing/2014/main" id="{705D89FC-6E36-4E9B-8BF3-259CF057F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46974"/>
            <a:ext cx="4898989" cy="2805112"/>
          </a:xfrm>
          <a:prstGeom prst="rect">
            <a:avLst/>
          </a:prstGeom>
          <a:effectLst>
            <a:outerShdw blurRad="127000" dist="38100" dir="13500000" algn="br" rotWithShape="0">
              <a:prstClr val="black">
                <a:alpha val="40000"/>
              </a:prstClr>
            </a:outerShdw>
          </a:effectLst>
        </p:spPr>
      </p:pic>
      <p:pic>
        <p:nvPicPr>
          <p:cNvPr id="7" name="Picture 6" descr="A screenshot of a social media post&#10;&#10;Description generated with very high confidence">
            <a:extLst>
              <a:ext uri="{FF2B5EF4-FFF2-40B4-BE49-F238E27FC236}">
                <a16:creationId xmlns:a16="http://schemas.microsoft.com/office/drawing/2014/main" id="{14E8499F-0A77-452B-AD18-FCA76A352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224" y="2438400"/>
            <a:ext cx="4739976" cy="2583188"/>
          </a:xfrm>
          <a:prstGeom prst="rect">
            <a:avLst/>
          </a:prstGeom>
          <a:effectLst>
            <a:outerShdw blurRad="127000" dist="38100" dir="10800000" algn="r" rotWithShape="0">
              <a:prstClr val="black">
                <a:alpha val="40000"/>
              </a:prstClr>
            </a:outerShdw>
          </a:effectLst>
        </p:spPr>
      </p:pic>
    </p:spTree>
    <p:extLst>
      <p:ext uri="{BB962C8B-B14F-4D97-AF65-F5344CB8AC3E}">
        <p14:creationId xmlns:p14="http://schemas.microsoft.com/office/powerpoint/2010/main" val="1039003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Ports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39109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u="sng" dirty="0">
                <a:latin typeface="Arial" panose="020B0604020202020204" pitchFamily="34" charset="0"/>
                <a:ea typeface="Roboto" panose="02000000000000000000" pitchFamily="2" charset="0"/>
                <a:cs typeface="Arial" panose="020B0604020202020204" pitchFamily="34" charset="0"/>
              </a:rPr>
              <a:t>Ports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 transport-layer concept, associated with handling end-to-end communication</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“Docking point” through which information flows to a specific program</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8" name="Picture 4" descr="Image result for osi model">
            <a:extLst>
              <a:ext uri="{FF2B5EF4-FFF2-40B4-BE49-F238E27FC236}">
                <a16:creationId xmlns:a16="http://schemas.microsoft.com/office/drawing/2014/main" id="{713DA5DE-6AEA-4F96-B18F-30D65C111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896431"/>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09C56B87-76D8-4185-897D-C77A1407F906}"/>
              </a:ext>
            </a:extLst>
          </p:cNvPr>
          <p:cNvSpPr/>
          <p:nvPr/>
        </p:nvSpPr>
        <p:spPr>
          <a:xfrm>
            <a:off x="5410200" y="218238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Image result for port aerial">
            <a:extLst>
              <a:ext uri="{FF2B5EF4-FFF2-40B4-BE49-F238E27FC236}">
                <a16:creationId xmlns:a16="http://schemas.microsoft.com/office/drawing/2014/main" id="{7C603B8C-92C7-4A24-8E28-02DCA701D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73129"/>
            <a:ext cx="403860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835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Ports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43681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u="sng" dirty="0">
                <a:latin typeface="Arial" panose="020B0604020202020204" pitchFamily="34" charset="0"/>
                <a:ea typeface="Roboto" panose="02000000000000000000" pitchFamily="2" charset="0"/>
                <a:cs typeface="Arial" panose="020B0604020202020204" pitchFamily="34" charset="0"/>
              </a:rPr>
              <a:t>Ports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Session layer uses ports defined in layer 4 to handle communication between programs and devices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Not really a neat/clear mapping…</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IP + Port = Who + What</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8" name="Picture 4" descr="Image result for osi model">
            <a:extLst>
              <a:ext uri="{FF2B5EF4-FFF2-40B4-BE49-F238E27FC236}">
                <a16:creationId xmlns:a16="http://schemas.microsoft.com/office/drawing/2014/main" id="{713DA5DE-6AEA-4F96-B18F-30D65C111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896431"/>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09C56B87-76D8-4185-897D-C77A1407F906}"/>
              </a:ext>
            </a:extLst>
          </p:cNvPr>
          <p:cNvSpPr/>
          <p:nvPr/>
        </p:nvSpPr>
        <p:spPr>
          <a:xfrm>
            <a:off x="5410200" y="1865672"/>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0096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OSI Recap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55111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Layer 7</a:t>
            </a:r>
            <a:r>
              <a:rPr lang="en-US" sz="2400" dirty="0">
                <a:latin typeface="Arial" panose="020B0604020202020204" pitchFamily="34" charset="0"/>
                <a:ea typeface="Roboto" panose="02000000000000000000" pitchFamily="2" charset="0"/>
                <a:cs typeface="Arial" panose="020B0604020202020204" pitchFamily="34" charset="0"/>
              </a:rPr>
              <a:t>: Interaction with application to view/create data.</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Layer 6</a:t>
            </a:r>
            <a:r>
              <a:rPr lang="en-US" sz="2400" dirty="0">
                <a:latin typeface="Arial" panose="020B0604020202020204" pitchFamily="34" charset="0"/>
                <a:ea typeface="Roboto" panose="02000000000000000000" pitchFamily="2" charset="0"/>
                <a:cs typeface="Arial" panose="020B0604020202020204" pitchFamily="34" charset="0"/>
              </a:rPr>
              <a:t>: Translates data to/from application to network format</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Layer 5</a:t>
            </a:r>
            <a:r>
              <a:rPr lang="en-US" sz="2400" dirty="0">
                <a:latin typeface="Arial" panose="020B0604020202020204" pitchFamily="34" charset="0"/>
                <a:ea typeface="Roboto" panose="02000000000000000000" pitchFamily="2" charset="0"/>
                <a:cs typeface="Arial" panose="020B0604020202020204" pitchFamily="34" charset="0"/>
              </a:rPr>
              <a:t>: Coordinates conversations between applications at each end.</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Layer 4</a:t>
            </a:r>
            <a:r>
              <a:rPr lang="en-US" sz="2400" dirty="0">
                <a:latin typeface="Arial" panose="020B0604020202020204" pitchFamily="34" charset="0"/>
                <a:ea typeface="Roboto" panose="02000000000000000000" pitchFamily="2" charset="0"/>
                <a:cs typeface="Arial" panose="020B0604020202020204" pitchFamily="34" charset="0"/>
              </a:rPr>
              <a:t>: Ensures complete data transfer between systems.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8" name="Picture 4" descr="Image result for osi model">
            <a:extLst>
              <a:ext uri="{FF2B5EF4-FFF2-40B4-BE49-F238E27FC236}">
                <a16:creationId xmlns:a16="http://schemas.microsoft.com/office/drawing/2014/main" id="{713DA5DE-6AEA-4F96-B18F-30D65C111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1145" y="1183262"/>
            <a:ext cx="3970535" cy="458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458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Port Numbers and Ranges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8639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0 to 1023 – System Ports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Well known port numbers, well-defined </a:t>
            </a:r>
            <a:br>
              <a:rPr lang="en-US" sz="2400" dirty="0">
                <a:latin typeface="Arial" panose="020B0604020202020204" pitchFamily="34" charset="0"/>
                <a:ea typeface="Roboto" panose="02000000000000000000" pitchFamily="2" charset="0"/>
                <a:cs typeface="Arial" panose="020B0604020202020204" pitchFamily="34" charset="0"/>
              </a:rPr>
            </a:br>
            <a:r>
              <a:rPr lang="en-US" sz="2400" dirty="0">
                <a:latin typeface="Arial" panose="020B0604020202020204" pitchFamily="34" charset="0"/>
                <a:ea typeface="Roboto" panose="02000000000000000000" pitchFamily="2" charset="0"/>
                <a:cs typeface="Arial" panose="020B0604020202020204" pitchFamily="34" charset="0"/>
              </a:rPr>
              <a:t>port numbers</a:t>
            </a: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Most common protocols are in this range</a:t>
            </a:r>
          </a:p>
          <a:p>
            <a:endParaRPr lang="en-US" sz="2400" b="1" dirty="0">
              <a:latin typeface="Arial" panose="020B0604020202020204" pitchFamily="34" charset="0"/>
              <a:ea typeface="Roboto" panose="02000000000000000000" pitchFamily="2" charset="0"/>
              <a:cs typeface="Arial" panose="020B0604020202020204" pitchFamily="34" charset="0"/>
            </a:endParaRPr>
          </a:p>
          <a:p>
            <a:r>
              <a:rPr lang="en-US" sz="2400" b="1" dirty="0">
                <a:latin typeface="Arial" panose="020B0604020202020204" pitchFamily="34" charset="0"/>
                <a:ea typeface="Roboto" panose="02000000000000000000" pitchFamily="2" charset="0"/>
                <a:cs typeface="Arial" panose="020B0604020202020204" pitchFamily="34" charset="0"/>
              </a:rPr>
              <a:t>1024 to 49151 – Registered Ports</a:t>
            </a:r>
          </a:p>
          <a:p>
            <a:endParaRPr lang="en-US" sz="2400" b="1" dirty="0">
              <a:latin typeface="Arial" panose="020B0604020202020204" pitchFamily="34" charset="0"/>
              <a:ea typeface="Roboto" panose="02000000000000000000"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Assigned as Requested to the IANA for </a:t>
            </a:r>
            <a:br>
              <a:rPr lang="en-US" sz="2400" dirty="0">
                <a:latin typeface="Arial" panose="020B0604020202020204" pitchFamily="34" charset="0"/>
                <a:ea typeface="Roboto" panose="02000000000000000000" pitchFamily="2" charset="0"/>
                <a:cs typeface="Arial" panose="020B0604020202020204" pitchFamily="34" charset="0"/>
              </a:rPr>
            </a:br>
            <a:r>
              <a:rPr lang="en-US" sz="2400" dirty="0">
                <a:latin typeface="Arial" panose="020B0604020202020204" pitchFamily="34" charset="0"/>
                <a:ea typeface="Roboto" panose="02000000000000000000" pitchFamily="2" charset="0"/>
                <a:cs typeface="Arial" panose="020B0604020202020204" pitchFamily="34" charset="0"/>
              </a:rPr>
              <a:t>specific services</a:t>
            </a:r>
          </a:p>
          <a:p>
            <a:pPr lvl="1"/>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49152 to 65536 – Dynamic / Private Ports (Unregistered)</a:t>
            </a:r>
          </a:p>
          <a:p>
            <a:pPr>
              <a:spcBef>
                <a:spcPts val="0"/>
              </a:spcBef>
            </a:pPr>
            <a:endParaRPr lang="en-US" sz="2400" b="1" dirty="0">
              <a:latin typeface="Arial" panose="020B0604020202020204" pitchFamily="34" charset="0"/>
              <a:ea typeface="Roboto" panose="02000000000000000000"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Can’t be registered – for private or customized services</a:t>
            </a:r>
          </a:p>
          <a:p>
            <a:pPr>
              <a:spcBef>
                <a:spcPts val="0"/>
              </a:spcBef>
            </a:pPr>
            <a:endParaRPr lang="en-US" sz="2400" b="1" dirty="0">
              <a:latin typeface="Arial" panose="020B0604020202020204" pitchFamily="34" charset="0"/>
              <a:ea typeface="Roboto" panose="02000000000000000000" pitchFamily="2" charset="0"/>
              <a:cs typeface="Arial" panose="020B0604020202020204" pitchFamily="34" charset="0"/>
            </a:endParaRPr>
          </a:p>
          <a:p>
            <a:pPr marL="800100" lvl="1" indent="-342900">
              <a:buFont typeface="Arial" panose="020B0604020202020204" pitchFamily="34" charset="0"/>
              <a:buChar char="•"/>
            </a:pP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a:extLst>
              <a:ext uri="{FF2B5EF4-FFF2-40B4-BE49-F238E27FC236}">
                <a16:creationId xmlns:a16="http://schemas.microsoft.com/office/drawing/2014/main" id="{49104915-9DC2-44FB-B0CE-9B41FFCCBB80}"/>
              </a:ext>
            </a:extLst>
          </p:cNvPr>
          <p:cNvSpPr/>
          <p:nvPr/>
        </p:nvSpPr>
        <p:spPr>
          <a:xfrm>
            <a:off x="7253748" y="1828800"/>
            <a:ext cx="1447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DNS - 53</a:t>
            </a:r>
          </a:p>
        </p:txBody>
      </p:sp>
      <p:sp>
        <p:nvSpPr>
          <p:cNvPr id="9" name="Rectangle 8">
            <a:extLst>
              <a:ext uri="{FF2B5EF4-FFF2-40B4-BE49-F238E27FC236}">
                <a16:creationId xmlns:a16="http://schemas.microsoft.com/office/drawing/2014/main" id="{9A3FB773-6D98-4879-A0B8-9DE14F09064C}"/>
              </a:ext>
            </a:extLst>
          </p:cNvPr>
          <p:cNvSpPr/>
          <p:nvPr/>
        </p:nvSpPr>
        <p:spPr>
          <a:xfrm>
            <a:off x="7132074" y="3429000"/>
            <a:ext cx="1691148"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SQL Server - 1433</a:t>
            </a:r>
          </a:p>
        </p:txBody>
      </p:sp>
    </p:spTree>
    <p:extLst>
      <p:ext uri="{BB962C8B-B14F-4D97-AF65-F5344CB8AC3E}">
        <p14:creationId xmlns:p14="http://schemas.microsoft.com/office/powerpoint/2010/main" val="3914864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Port Numbers and Ranges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863907" cy="4876800"/>
          </a:xfrm>
          <a:prstGeom prst="rect">
            <a:avLst/>
          </a:prstGeom>
        </p:spPr>
        <p:txBody>
          <a:bodyPr numCol="2">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dirty="0">
                <a:latin typeface="Arial" panose="020B0604020202020204" pitchFamily="34" charset="0"/>
                <a:ea typeface="Roboto" panose="02000000000000000000" pitchFamily="2" charset="0"/>
                <a:cs typeface="Arial" panose="020B0604020202020204" pitchFamily="34" charset="0"/>
              </a:rPr>
              <a:t>Source Ports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r>
              <a:rPr lang="en-US" sz="2400" dirty="0">
                <a:latin typeface="Arial" panose="020B0604020202020204" pitchFamily="34" charset="0"/>
                <a:ea typeface="Roboto" panose="02000000000000000000" pitchFamily="2" charset="0"/>
                <a:cs typeface="Arial" panose="020B0604020202020204" pitchFamily="34" charset="0"/>
              </a:rPr>
              <a:t>Source ports are </a:t>
            </a:r>
            <a:br>
              <a:rPr lang="en-US" sz="2400" dirty="0">
                <a:latin typeface="Arial" panose="020B0604020202020204" pitchFamily="34" charset="0"/>
                <a:ea typeface="Roboto" panose="02000000000000000000" pitchFamily="2" charset="0"/>
                <a:cs typeface="Arial" panose="020B0604020202020204" pitchFamily="34" charset="0"/>
              </a:rPr>
            </a:br>
            <a:r>
              <a:rPr lang="en-US" sz="2400" dirty="0">
                <a:latin typeface="Arial" panose="020B0604020202020204" pitchFamily="34" charset="0"/>
                <a:ea typeface="Roboto" panose="02000000000000000000" pitchFamily="2" charset="0"/>
                <a:cs typeface="Arial" panose="020B0604020202020204" pitchFamily="34" charset="0"/>
              </a:rPr>
              <a:t>randomly generated from </a:t>
            </a:r>
            <a:br>
              <a:rPr lang="en-US" sz="2400" dirty="0">
                <a:latin typeface="Arial" panose="020B0604020202020204" pitchFamily="34" charset="0"/>
                <a:ea typeface="Roboto" panose="02000000000000000000" pitchFamily="2" charset="0"/>
                <a:cs typeface="Arial" panose="020B0604020202020204" pitchFamily="34" charset="0"/>
              </a:rPr>
            </a:br>
            <a:r>
              <a:rPr lang="en-US" sz="2400" dirty="0">
                <a:latin typeface="Arial" panose="020B0604020202020204" pitchFamily="34" charset="0"/>
                <a:ea typeface="Roboto" panose="02000000000000000000" pitchFamily="2" charset="0"/>
                <a:cs typeface="Arial" panose="020B0604020202020204" pitchFamily="34" charset="0"/>
              </a:rPr>
              <a:t>the unregistered port range.</a:t>
            </a:r>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endParaRPr lang="en-US" sz="2400" b="1" dirty="0">
              <a:latin typeface="Arial" panose="020B0604020202020204" pitchFamily="34" charset="0"/>
              <a:ea typeface="Roboto" panose="02000000000000000000" pitchFamily="2" charset="0"/>
              <a:cs typeface="Arial" panose="020B0604020202020204" pitchFamily="34" charset="0"/>
            </a:endParaRPr>
          </a:p>
          <a:p>
            <a:r>
              <a:rPr lang="en-US" sz="2400" b="1" dirty="0">
                <a:latin typeface="Arial" panose="020B0604020202020204" pitchFamily="34" charset="0"/>
                <a:ea typeface="Roboto" panose="02000000000000000000" pitchFamily="2" charset="0"/>
                <a:cs typeface="Arial" panose="020B0604020202020204" pitchFamily="34" charset="0"/>
              </a:rPr>
              <a:t>Destination Ports</a:t>
            </a:r>
          </a:p>
          <a:p>
            <a:endParaRPr lang="en-US" sz="2400" b="1" dirty="0">
              <a:latin typeface="Arial" panose="020B0604020202020204" pitchFamily="34" charset="0"/>
              <a:ea typeface="Roboto" panose="02000000000000000000" pitchFamily="2" charset="0"/>
              <a:cs typeface="Arial" panose="020B0604020202020204" pitchFamily="34" charset="0"/>
            </a:endParaRPr>
          </a:p>
          <a:p>
            <a:r>
              <a:rPr lang="en-US" sz="2400" dirty="0">
                <a:latin typeface="Arial" panose="020B0604020202020204" pitchFamily="34" charset="0"/>
                <a:ea typeface="Roboto" panose="02000000000000000000" pitchFamily="2" charset="0"/>
                <a:cs typeface="Arial" panose="020B0604020202020204" pitchFamily="34" charset="0"/>
              </a:rPr>
              <a:t>Dependent on the protocol</a:t>
            </a: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6" name="Picture 5">
            <a:extLst>
              <a:ext uri="{FF2B5EF4-FFF2-40B4-BE49-F238E27FC236}">
                <a16:creationId xmlns:a16="http://schemas.microsoft.com/office/drawing/2014/main" id="{392BCF27-D928-4822-A7D9-EFCF0FCB7C9C}"/>
              </a:ext>
            </a:extLst>
          </p:cNvPr>
          <p:cNvPicPr>
            <a:picLocks noChangeAspect="1"/>
          </p:cNvPicPr>
          <p:nvPr/>
        </p:nvPicPr>
        <p:blipFill>
          <a:blip r:embed="rId3"/>
          <a:stretch>
            <a:fillRect/>
          </a:stretch>
        </p:blipFill>
        <p:spPr>
          <a:xfrm>
            <a:off x="2209800" y="3250246"/>
            <a:ext cx="4905447" cy="2998154"/>
          </a:xfrm>
          <a:prstGeom prst="rect">
            <a:avLst/>
          </a:prstGeom>
        </p:spPr>
      </p:pic>
      <p:sp>
        <p:nvSpPr>
          <p:cNvPr id="7" name="Rectangle 6">
            <a:extLst>
              <a:ext uri="{FF2B5EF4-FFF2-40B4-BE49-F238E27FC236}">
                <a16:creationId xmlns:a16="http://schemas.microsoft.com/office/drawing/2014/main" id="{B6E08DD1-13B1-4126-9E61-07A7B2D45E2D}"/>
              </a:ext>
            </a:extLst>
          </p:cNvPr>
          <p:cNvSpPr/>
          <p:nvPr/>
        </p:nvSpPr>
        <p:spPr>
          <a:xfrm>
            <a:off x="4191000" y="4267200"/>
            <a:ext cx="108112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151.20.0.145</a:t>
            </a:r>
            <a:br>
              <a:rPr lang="en-US" sz="1200" dirty="0"/>
            </a:br>
            <a:r>
              <a:rPr lang="en-US" sz="1200" dirty="0"/>
              <a:t>Port: 80</a:t>
            </a:r>
          </a:p>
        </p:txBody>
      </p:sp>
      <p:sp>
        <p:nvSpPr>
          <p:cNvPr id="10" name="Rectangle 9">
            <a:extLst>
              <a:ext uri="{FF2B5EF4-FFF2-40B4-BE49-F238E27FC236}">
                <a16:creationId xmlns:a16="http://schemas.microsoft.com/office/drawing/2014/main" id="{3DBEA124-B1A1-41E7-82F3-D03E37424E2A}"/>
              </a:ext>
            </a:extLst>
          </p:cNvPr>
          <p:cNvSpPr/>
          <p:nvPr/>
        </p:nvSpPr>
        <p:spPr>
          <a:xfrm>
            <a:off x="6943725" y="3565427"/>
            <a:ext cx="108112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151.20.0.145</a:t>
            </a:r>
          </a:p>
        </p:txBody>
      </p:sp>
      <p:sp>
        <p:nvSpPr>
          <p:cNvPr id="11" name="Rectangle 10">
            <a:extLst>
              <a:ext uri="{FF2B5EF4-FFF2-40B4-BE49-F238E27FC236}">
                <a16:creationId xmlns:a16="http://schemas.microsoft.com/office/drawing/2014/main" id="{D6B4DAC0-1025-4E65-8BC5-9247C9D62DB5}"/>
              </a:ext>
            </a:extLst>
          </p:cNvPr>
          <p:cNvSpPr/>
          <p:nvPr/>
        </p:nvSpPr>
        <p:spPr>
          <a:xfrm>
            <a:off x="4038600" y="5715000"/>
            <a:ext cx="108112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188.4.4.72</a:t>
            </a:r>
            <a:br>
              <a:rPr lang="en-US" sz="1200" dirty="0"/>
            </a:br>
            <a:r>
              <a:rPr lang="en-US" sz="1200" dirty="0"/>
              <a:t>Port 50158</a:t>
            </a:r>
          </a:p>
        </p:txBody>
      </p:sp>
      <p:sp>
        <p:nvSpPr>
          <p:cNvPr id="12" name="Rectangle 11">
            <a:extLst>
              <a:ext uri="{FF2B5EF4-FFF2-40B4-BE49-F238E27FC236}">
                <a16:creationId xmlns:a16="http://schemas.microsoft.com/office/drawing/2014/main" id="{D2BFC36D-13D6-4A22-923C-0844C95EBF38}"/>
              </a:ext>
            </a:extLst>
          </p:cNvPr>
          <p:cNvSpPr/>
          <p:nvPr/>
        </p:nvSpPr>
        <p:spPr>
          <a:xfrm>
            <a:off x="1347824" y="3565427"/>
            <a:ext cx="108112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188.4.4.72</a:t>
            </a:r>
          </a:p>
        </p:txBody>
      </p:sp>
    </p:spTree>
    <p:extLst>
      <p:ext uri="{BB962C8B-B14F-4D97-AF65-F5344CB8AC3E}">
        <p14:creationId xmlns:p14="http://schemas.microsoft.com/office/powerpoint/2010/main" val="2212785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Common Ports</a:t>
            </a:r>
          </a:p>
        </p:txBody>
      </p:sp>
      <p:graphicFrame>
        <p:nvGraphicFramePr>
          <p:cNvPr id="4" name="Table 3">
            <a:extLst>
              <a:ext uri="{FF2B5EF4-FFF2-40B4-BE49-F238E27FC236}">
                <a16:creationId xmlns:a16="http://schemas.microsoft.com/office/drawing/2014/main" id="{E93BA108-E620-49E3-A92A-4980EADECB74}"/>
              </a:ext>
            </a:extLst>
          </p:cNvPr>
          <p:cNvGraphicFramePr>
            <a:graphicFrameLocks noGrp="1"/>
          </p:cNvGraphicFramePr>
          <p:nvPr>
            <p:extLst>
              <p:ext uri="{D42A27DB-BD31-4B8C-83A1-F6EECF244321}">
                <p14:modId xmlns:p14="http://schemas.microsoft.com/office/powerpoint/2010/main" val="378672781"/>
              </p:ext>
            </p:extLst>
          </p:nvPr>
        </p:nvGraphicFramePr>
        <p:xfrm>
          <a:off x="1524000" y="1389380"/>
          <a:ext cx="6096000" cy="4079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859996380"/>
                    </a:ext>
                  </a:extLst>
                </a:gridCol>
                <a:gridCol w="3048000">
                  <a:extLst>
                    <a:ext uri="{9D8B030D-6E8A-4147-A177-3AD203B41FA5}">
                      <a16:colId xmlns:a16="http://schemas.microsoft.com/office/drawing/2014/main" val="2881251"/>
                    </a:ext>
                  </a:extLst>
                </a:gridCol>
              </a:tblGrid>
              <a:tr h="370840">
                <a:tc>
                  <a:txBody>
                    <a:bodyPr/>
                    <a:lstStyle/>
                    <a:p>
                      <a:pPr algn="ctr"/>
                      <a:r>
                        <a:rPr lang="en-US" dirty="0"/>
                        <a:t>Protocol</a:t>
                      </a:r>
                    </a:p>
                  </a:txBody>
                  <a:tcPr/>
                </a:tc>
                <a:tc>
                  <a:txBody>
                    <a:bodyPr/>
                    <a:lstStyle/>
                    <a:p>
                      <a:pPr algn="ctr"/>
                      <a:r>
                        <a:rPr lang="en-US" dirty="0"/>
                        <a:t>Port</a:t>
                      </a:r>
                    </a:p>
                  </a:txBody>
                  <a:tcPr/>
                </a:tc>
                <a:extLst>
                  <a:ext uri="{0D108BD9-81ED-4DB2-BD59-A6C34878D82A}">
                    <a16:rowId xmlns:a16="http://schemas.microsoft.com/office/drawing/2014/main" val="861720306"/>
                  </a:ext>
                </a:extLst>
              </a:tr>
              <a:tr h="370840">
                <a:tc>
                  <a:txBody>
                    <a:bodyPr/>
                    <a:lstStyle/>
                    <a:p>
                      <a:pPr algn="ctr"/>
                      <a:r>
                        <a:rPr lang="en-US" dirty="0"/>
                        <a:t>FTP</a:t>
                      </a:r>
                    </a:p>
                  </a:txBody>
                  <a:tcPr/>
                </a:tc>
                <a:tc>
                  <a:txBody>
                    <a:bodyPr/>
                    <a:lstStyle/>
                    <a:p>
                      <a:pPr algn="ctr"/>
                      <a:r>
                        <a:rPr lang="en-US" dirty="0"/>
                        <a:t>20</a:t>
                      </a:r>
                    </a:p>
                  </a:txBody>
                  <a:tcPr/>
                </a:tc>
                <a:extLst>
                  <a:ext uri="{0D108BD9-81ED-4DB2-BD59-A6C34878D82A}">
                    <a16:rowId xmlns:a16="http://schemas.microsoft.com/office/drawing/2014/main" val="2543387822"/>
                  </a:ext>
                </a:extLst>
              </a:tr>
              <a:tr h="370840">
                <a:tc>
                  <a:txBody>
                    <a:bodyPr/>
                    <a:lstStyle/>
                    <a:p>
                      <a:pPr algn="ctr"/>
                      <a:r>
                        <a:rPr lang="en-US" dirty="0"/>
                        <a:t>FTP</a:t>
                      </a:r>
                    </a:p>
                  </a:txBody>
                  <a:tcPr/>
                </a:tc>
                <a:tc>
                  <a:txBody>
                    <a:bodyPr/>
                    <a:lstStyle/>
                    <a:p>
                      <a:pPr algn="ctr"/>
                      <a:r>
                        <a:rPr lang="en-US" dirty="0"/>
                        <a:t>21</a:t>
                      </a:r>
                    </a:p>
                  </a:txBody>
                  <a:tcPr/>
                </a:tc>
                <a:extLst>
                  <a:ext uri="{0D108BD9-81ED-4DB2-BD59-A6C34878D82A}">
                    <a16:rowId xmlns:a16="http://schemas.microsoft.com/office/drawing/2014/main" val="3372323668"/>
                  </a:ext>
                </a:extLst>
              </a:tr>
              <a:tr h="370840">
                <a:tc>
                  <a:txBody>
                    <a:bodyPr/>
                    <a:lstStyle/>
                    <a:p>
                      <a:pPr algn="ctr"/>
                      <a:r>
                        <a:rPr lang="en-US" dirty="0"/>
                        <a:t>SSH</a:t>
                      </a:r>
                    </a:p>
                  </a:txBody>
                  <a:tcPr/>
                </a:tc>
                <a:tc>
                  <a:txBody>
                    <a:bodyPr/>
                    <a:lstStyle/>
                    <a:p>
                      <a:pPr algn="ctr"/>
                      <a:r>
                        <a:rPr lang="en-US" dirty="0"/>
                        <a:t>22</a:t>
                      </a:r>
                    </a:p>
                  </a:txBody>
                  <a:tcPr/>
                </a:tc>
                <a:extLst>
                  <a:ext uri="{0D108BD9-81ED-4DB2-BD59-A6C34878D82A}">
                    <a16:rowId xmlns:a16="http://schemas.microsoft.com/office/drawing/2014/main" val="3329183352"/>
                  </a:ext>
                </a:extLst>
              </a:tr>
              <a:tr h="370840">
                <a:tc>
                  <a:txBody>
                    <a:bodyPr/>
                    <a:lstStyle/>
                    <a:p>
                      <a:pPr algn="ctr"/>
                      <a:r>
                        <a:rPr lang="en-US" dirty="0"/>
                        <a:t>Telnet</a:t>
                      </a:r>
                    </a:p>
                  </a:txBody>
                  <a:tcPr/>
                </a:tc>
                <a:tc>
                  <a:txBody>
                    <a:bodyPr/>
                    <a:lstStyle/>
                    <a:p>
                      <a:pPr algn="ctr"/>
                      <a:r>
                        <a:rPr lang="en-US" dirty="0"/>
                        <a:t>23</a:t>
                      </a:r>
                    </a:p>
                  </a:txBody>
                  <a:tcPr/>
                </a:tc>
                <a:extLst>
                  <a:ext uri="{0D108BD9-81ED-4DB2-BD59-A6C34878D82A}">
                    <a16:rowId xmlns:a16="http://schemas.microsoft.com/office/drawing/2014/main" val="1972239790"/>
                  </a:ext>
                </a:extLst>
              </a:tr>
              <a:tr h="370840">
                <a:tc>
                  <a:txBody>
                    <a:bodyPr/>
                    <a:lstStyle/>
                    <a:p>
                      <a:pPr algn="ctr"/>
                      <a:r>
                        <a:rPr lang="en-US" dirty="0"/>
                        <a:t>SMTP</a:t>
                      </a:r>
                    </a:p>
                  </a:txBody>
                  <a:tcPr/>
                </a:tc>
                <a:tc>
                  <a:txBody>
                    <a:bodyPr/>
                    <a:lstStyle/>
                    <a:p>
                      <a:pPr algn="ctr"/>
                      <a:r>
                        <a:rPr lang="en-US" dirty="0"/>
                        <a:t>25</a:t>
                      </a:r>
                    </a:p>
                  </a:txBody>
                  <a:tcPr/>
                </a:tc>
                <a:extLst>
                  <a:ext uri="{0D108BD9-81ED-4DB2-BD59-A6C34878D82A}">
                    <a16:rowId xmlns:a16="http://schemas.microsoft.com/office/drawing/2014/main" val="2138985580"/>
                  </a:ext>
                </a:extLst>
              </a:tr>
              <a:tr h="370840">
                <a:tc>
                  <a:txBody>
                    <a:bodyPr/>
                    <a:lstStyle/>
                    <a:p>
                      <a:pPr algn="ctr"/>
                      <a:r>
                        <a:rPr lang="en-US" dirty="0"/>
                        <a:t>DNS</a:t>
                      </a:r>
                    </a:p>
                  </a:txBody>
                  <a:tcPr/>
                </a:tc>
                <a:tc>
                  <a:txBody>
                    <a:bodyPr/>
                    <a:lstStyle/>
                    <a:p>
                      <a:pPr algn="ctr"/>
                      <a:r>
                        <a:rPr lang="en-US" dirty="0"/>
                        <a:t>53</a:t>
                      </a:r>
                    </a:p>
                  </a:txBody>
                  <a:tcPr/>
                </a:tc>
                <a:extLst>
                  <a:ext uri="{0D108BD9-81ED-4DB2-BD59-A6C34878D82A}">
                    <a16:rowId xmlns:a16="http://schemas.microsoft.com/office/drawing/2014/main" val="2356995041"/>
                  </a:ext>
                </a:extLst>
              </a:tr>
              <a:tr h="370840">
                <a:tc>
                  <a:txBody>
                    <a:bodyPr/>
                    <a:lstStyle/>
                    <a:p>
                      <a:pPr algn="ctr"/>
                      <a:r>
                        <a:rPr lang="en-US" dirty="0"/>
                        <a:t>HTTP</a:t>
                      </a:r>
                    </a:p>
                  </a:txBody>
                  <a:tcPr/>
                </a:tc>
                <a:tc>
                  <a:txBody>
                    <a:bodyPr/>
                    <a:lstStyle/>
                    <a:p>
                      <a:pPr algn="ctr"/>
                      <a:r>
                        <a:rPr lang="en-US" dirty="0"/>
                        <a:t>80</a:t>
                      </a:r>
                    </a:p>
                  </a:txBody>
                  <a:tcPr/>
                </a:tc>
                <a:extLst>
                  <a:ext uri="{0D108BD9-81ED-4DB2-BD59-A6C34878D82A}">
                    <a16:rowId xmlns:a16="http://schemas.microsoft.com/office/drawing/2014/main" val="1145357018"/>
                  </a:ext>
                </a:extLst>
              </a:tr>
              <a:tr h="370840">
                <a:tc>
                  <a:txBody>
                    <a:bodyPr/>
                    <a:lstStyle/>
                    <a:p>
                      <a:pPr algn="ctr"/>
                      <a:r>
                        <a:rPr lang="en-US" dirty="0"/>
                        <a:t>POP3</a:t>
                      </a:r>
                    </a:p>
                  </a:txBody>
                  <a:tcPr/>
                </a:tc>
                <a:tc>
                  <a:txBody>
                    <a:bodyPr/>
                    <a:lstStyle/>
                    <a:p>
                      <a:pPr algn="ctr"/>
                      <a:r>
                        <a:rPr lang="en-US" dirty="0"/>
                        <a:t>110</a:t>
                      </a:r>
                    </a:p>
                  </a:txBody>
                  <a:tcPr/>
                </a:tc>
                <a:extLst>
                  <a:ext uri="{0D108BD9-81ED-4DB2-BD59-A6C34878D82A}">
                    <a16:rowId xmlns:a16="http://schemas.microsoft.com/office/drawing/2014/main" val="222495440"/>
                  </a:ext>
                </a:extLst>
              </a:tr>
              <a:tr h="370840">
                <a:tc>
                  <a:txBody>
                    <a:bodyPr/>
                    <a:lstStyle/>
                    <a:p>
                      <a:pPr algn="ctr"/>
                      <a:r>
                        <a:rPr lang="en-US" dirty="0"/>
                        <a:t>IRC</a:t>
                      </a:r>
                    </a:p>
                  </a:txBody>
                  <a:tcPr/>
                </a:tc>
                <a:tc>
                  <a:txBody>
                    <a:bodyPr/>
                    <a:lstStyle/>
                    <a:p>
                      <a:pPr algn="ctr"/>
                      <a:r>
                        <a:rPr lang="en-US" dirty="0"/>
                        <a:t>194</a:t>
                      </a:r>
                    </a:p>
                  </a:txBody>
                  <a:tcPr/>
                </a:tc>
                <a:extLst>
                  <a:ext uri="{0D108BD9-81ED-4DB2-BD59-A6C34878D82A}">
                    <a16:rowId xmlns:a16="http://schemas.microsoft.com/office/drawing/2014/main" val="1827902674"/>
                  </a:ext>
                </a:extLst>
              </a:tr>
              <a:tr h="370840">
                <a:tc>
                  <a:txBody>
                    <a:bodyPr/>
                    <a:lstStyle/>
                    <a:p>
                      <a:pPr algn="ctr"/>
                      <a:r>
                        <a:rPr lang="en-US" dirty="0"/>
                        <a:t>HTTPs</a:t>
                      </a:r>
                    </a:p>
                  </a:txBody>
                  <a:tcPr/>
                </a:tc>
                <a:tc>
                  <a:txBody>
                    <a:bodyPr/>
                    <a:lstStyle/>
                    <a:p>
                      <a:pPr algn="ctr"/>
                      <a:r>
                        <a:rPr lang="en-US" dirty="0"/>
                        <a:t>443</a:t>
                      </a:r>
                    </a:p>
                  </a:txBody>
                  <a:tcPr/>
                </a:tc>
                <a:extLst>
                  <a:ext uri="{0D108BD9-81ED-4DB2-BD59-A6C34878D82A}">
                    <a16:rowId xmlns:a16="http://schemas.microsoft.com/office/drawing/2014/main" val="1288297974"/>
                  </a:ext>
                </a:extLst>
              </a:tr>
            </a:tbl>
          </a:graphicData>
        </a:graphic>
      </p:graphicFrame>
    </p:spTree>
    <p:extLst>
      <p:ext uri="{BB962C8B-B14F-4D97-AF65-F5344CB8AC3E}">
        <p14:creationId xmlns:p14="http://schemas.microsoft.com/office/powerpoint/2010/main" val="378038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200400" y="80936"/>
            <a:ext cx="5743729" cy="411480"/>
          </a:xfrm>
        </p:spPr>
        <p:txBody>
          <a:bodyPr/>
          <a:lstStyle/>
          <a:p>
            <a:r>
              <a:rPr lang="en-US" dirty="0"/>
              <a:t>Activity: Wireshark Port Identification (8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7620001"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u="sng" dirty="0"/>
              <a:t>Files:</a:t>
            </a:r>
          </a:p>
          <a:p>
            <a:pPr lvl="1">
              <a:lnSpc>
                <a:spcPct val="110000"/>
              </a:lnSpc>
              <a:buFont typeface="Arial" panose="020B0604020202020204" pitchFamily="34" charset="0"/>
              <a:buChar char="•"/>
            </a:pPr>
            <a:r>
              <a:rPr lang="en-US" dirty="0"/>
              <a:t>05-Stu_Ports/ports1.pcap</a:t>
            </a:r>
          </a:p>
          <a:p>
            <a:pPr lvl="1">
              <a:lnSpc>
                <a:spcPct val="110000"/>
              </a:lnSpc>
              <a:buFont typeface="Arial" panose="020B0604020202020204" pitchFamily="34" charset="0"/>
              <a:buChar char="•"/>
            </a:pPr>
            <a:r>
              <a:rPr lang="en-US" dirty="0"/>
              <a:t>05-Stu_Ports/ports2.pcap</a:t>
            </a:r>
          </a:p>
          <a:p>
            <a:pPr marL="0" indent="0">
              <a:lnSpc>
                <a:spcPct val="110000"/>
              </a:lnSpc>
              <a:buFont typeface="Arial" panose="020B0604020202020204" pitchFamily="34" charset="0"/>
              <a:buNone/>
            </a:pPr>
            <a:endParaRPr lang="en-US" b="1" u="sng" dirty="0"/>
          </a:p>
          <a:p>
            <a:pPr marL="0" indent="0">
              <a:lnSpc>
                <a:spcPct val="110000"/>
              </a:lnSpc>
              <a:buFont typeface="Arial" panose="020B0604020202020204" pitchFamily="34" charset="0"/>
              <a:buNone/>
            </a:pPr>
            <a:r>
              <a:rPr lang="en-US" b="1" u="sng" dirty="0"/>
              <a:t>Instructions:</a:t>
            </a:r>
          </a:p>
          <a:p>
            <a:pPr marL="0" indent="0">
              <a:lnSpc>
                <a:spcPct val="110000"/>
              </a:lnSpc>
              <a:buFont typeface="Arial" panose="020B0604020202020204" pitchFamily="34" charset="0"/>
              <a:buNone/>
            </a:pPr>
            <a:endParaRPr lang="en-US" b="1" u="sng" dirty="0"/>
          </a:p>
          <a:p>
            <a:pPr marL="0" indent="0">
              <a:lnSpc>
                <a:spcPct val="110000"/>
              </a:lnSpc>
              <a:buFont typeface="Arial" panose="020B0604020202020204" pitchFamily="34" charset="0"/>
              <a:buNone/>
            </a:pPr>
            <a:r>
              <a:rPr lang="en-US" dirty="0"/>
              <a:t>For each PCAP file, answer the following:</a:t>
            </a:r>
          </a:p>
          <a:p>
            <a:pPr marL="800100" lvl="1" indent="-342900">
              <a:lnSpc>
                <a:spcPct val="110000"/>
              </a:lnSpc>
              <a:buFont typeface="+mj-lt"/>
              <a:buAutoNum type="arabicPeriod"/>
            </a:pPr>
            <a:r>
              <a:rPr lang="en-US" dirty="0"/>
              <a:t>Who is the sender? What port is the sender using?</a:t>
            </a:r>
          </a:p>
          <a:p>
            <a:pPr marL="800100" lvl="1" indent="-342900">
              <a:lnSpc>
                <a:spcPct val="110000"/>
              </a:lnSpc>
              <a:buFont typeface="+mj-lt"/>
              <a:buAutoNum type="arabicPeriod"/>
            </a:pPr>
            <a:r>
              <a:rPr lang="en-US" dirty="0"/>
              <a:t>Who is the receiver? What port is the receiver using?</a:t>
            </a:r>
          </a:p>
          <a:p>
            <a:pPr marL="800100" lvl="1" indent="-342900">
              <a:lnSpc>
                <a:spcPct val="110000"/>
              </a:lnSpc>
              <a:buFont typeface="+mj-lt"/>
              <a:buAutoNum type="arabicPeriod"/>
            </a:pPr>
            <a:r>
              <a:rPr lang="en-US" dirty="0"/>
              <a:t>What protocol is being used?</a:t>
            </a:r>
          </a:p>
          <a:p>
            <a:pPr marL="800100" lvl="1" indent="-342900">
              <a:lnSpc>
                <a:spcPct val="110000"/>
              </a:lnSpc>
              <a:buFont typeface="+mj-lt"/>
              <a:buAutoNum type="arabicPeriod"/>
            </a:pPr>
            <a:r>
              <a:rPr lang="en-US" dirty="0"/>
              <a:t>Investigate and write a sentence or two about the purpose of the protocol and how it works. See if you can identify individual steps in communication associated with the protocol.</a:t>
            </a:r>
          </a:p>
          <a:p>
            <a:pPr marL="0" indent="0">
              <a:lnSpc>
                <a:spcPct val="110000"/>
              </a:lnSpc>
              <a:buNone/>
            </a:pPr>
            <a:br>
              <a:rPr lang="en-US" dirty="0"/>
            </a:br>
            <a:endParaRPr lang="en-US" dirty="0"/>
          </a:p>
          <a:p>
            <a:pPr marL="800100" lvl="1" indent="-342900">
              <a:lnSpc>
                <a:spcPct val="110000"/>
              </a:lnSpc>
              <a:buFont typeface="+mj-lt"/>
              <a:buAutoNum type="arabicPeriod"/>
            </a:pPr>
            <a:endParaRPr lang="en-US" dirty="0"/>
          </a:p>
          <a:p>
            <a:pPr marL="0" indent="0">
              <a:lnSpc>
                <a:spcPct val="110000"/>
              </a:lnSpc>
              <a:buFont typeface="Arial" panose="020B0604020202020204" pitchFamily="34" charset="0"/>
              <a:buNone/>
            </a:pPr>
            <a:endParaRPr lang="en-US" dirty="0"/>
          </a:p>
        </p:txBody>
      </p:sp>
    </p:spTree>
    <p:extLst>
      <p:ext uri="{BB962C8B-B14F-4D97-AF65-F5344CB8AC3E}">
        <p14:creationId xmlns:p14="http://schemas.microsoft.com/office/powerpoint/2010/main" val="1155781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Review Wireshark Port Identification</a:t>
            </a:r>
          </a:p>
        </p:txBody>
      </p:sp>
      <p:sp>
        <p:nvSpPr>
          <p:cNvPr id="3" name="TextBox 2">
            <a:extLst>
              <a:ext uri="{FF2B5EF4-FFF2-40B4-BE49-F238E27FC236}">
                <a16:creationId xmlns:a16="http://schemas.microsoft.com/office/drawing/2014/main" id="{5CCD0CD7-F454-43B6-A623-7B93B7847CAE}"/>
              </a:ext>
            </a:extLst>
          </p:cNvPr>
          <p:cNvSpPr txBox="1"/>
          <p:nvPr/>
        </p:nvSpPr>
        <p:spPr>
          <a:xfrm>
            <a:off x="2667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Review</a:t>
            </a:r>
          </a:p>
        </p:txBody>
      </p:sp>
    </p:spTree>
    <p:extLst>
      <p:ext uri="{BB962C8B-B14F-4D97-AF65-F5344CB8AC3E}">
        <p14:creationId xmlns:p14="http://schemas.microsoft.com/office/powerpoint/2010/main" val="4180267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Break (40 min)</a:t>
            </a:r>
          </a:p>
        </p:txBody>
      </p:sp>
    </p:spTree>
    <p:extLst>
      <p:ext uri="{BB962C8B-B14F-4D97-AF65-F5344CB8AC3E}">
        <p14:creationId xmlns:p14="http://schemas.microsoft.com/office/powerpoint/2010/main" val="624091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8229600" cy="704060"/>
          </a:xfrm>
        </p:spPr>
        <p:txBody>
          <a:bodyPr>
            <a:normAutofit/>
          </a:bodyPr>
          <a:lstStyle/>
          <a:p>
            <a:r>
              <a:rPr lang="en-US" dirty="0"/>
              <a:t>Transport Layer Protocols</a:t>
            </a:r>
          </a:p>
        </p:txBody>
      </p:sp>
    </p:spTree>
    <p:extLst>
      <p:ext uri="{BB962C8B-B14F-4D97-AF65-F5344CB8AC3E}">
        <p14:creationId xmlns:p14="http://schemas.microsoft.com/office/powerpoint/2010/main" val="1070348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Intro and Intro to HTTP</a:t>
            </a:r>
          </a:p>
        </p:txBody>
      </p:sp>
    </p:spTree>
    <p:extLst>
      <p:ext uri="{BB962C8B-B14F-4D97-AF65-F5344CB8AC3E}">
        <p14:creationId xmlns:p14="http://schemas.microsoft.com/office/powerpoint/2010/main" val="2040760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Recap - Application Layer Protocols </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723900" y="3040013"/>
            <a:ext cx="7696200" cy="777973"/>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457200">
              <a:lnSpc>
                <a:spcPct val="150000"/>
              </a:lnSpc>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What is the purpose of an application-layer protocol?</a:t>
            </a:r>
          </a:p>
        </p:txBody>
      </p:sp>
    </p:spTree>
    <p:extLst>
      <p:ext uri="{BB962C8B-B14F-4D97-AF65-F5344CB8AC3E}">
        <p14:creationId xmlns:p14="http://schemas.microsoft.com/office/powerpoint/2010/main" val="394186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Transport Layer Protocols </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2" y="898427"/>
            <a:ext cx="4190999"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u="sng" dirty="0">
                <a:latin typeface="Arial" panose="020B0604020202020204" pitchFamily="34" charset="0"/>
                <a:ea typeface="Roboto" panose="02000000000000000000" pitchFamily="2" charset="0"/>
                <a:cs typeface="Arial" panose="020B0604020202020204" pitchFamily="34" charset="0"/>
              </a:rPr>
              <a:t>Transport Layer Protocols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Transport layer is responsible for end-to-end communication over a network – sending data to the appropriate application.</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Works with session layer to manage connections between applications on different machines</a:t>
            </a: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8" name="Picture 4" descr="Image result for osi model">
            <a:extLst>
              <a:ext uri="{FF2B5EF4-FFF2-40B4-BE49-F238E27FC236}">
                <a16:creationId xmlns:a16="http://schemas.microsoft.com/office/drawing/2014/main" id="{713DA5DE-6AEA-4F96-B18F-30D65C111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896431"/>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09C56B87-76D8-4185-897D-C77A1407F906}"/>
              </a:ext>
            </a:extLst>
          </p:cNvPr>
          <p:cNvSpPr/>
          <p:nvPr/>
        </p:nvSpPr>
        <p:spPr>
          <a:xfrm>
            <a:off x="5410200" y="218238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transport layer osi model">
            <a:extLst>
              <a:ext uri="{FF2B5EF4-FFF2-40B4-BE49-F238E27FC236}">
                <a16:creationId xmlns:a16="http://schemas.microsoft.com/office/drawing/2014/main" id="{AC88457C-21FC-4384-88B7-A83609B44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778705"/>
            <a:ext cx="4191000" cy="228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96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Transport Layer Protocols </a:t>
            </a:r>
          </a:p>
        </p:txBody>
      </p:sp>
      <p:sp>
        <p:nvSpPr>
          <p:cNvPr id="3" name="Rectangle 2">
            <a:extLst>
              <a:ext uri="{FF2B5EF4-FFF2-40B4-BE49-F238E27FC236}">
                <a16:creationId xmlns:a16="http://schemas.microsoft.com/office/drawing/2014/main" id="{5764E9E8-2E5D-43AE-B7E8-AC343E70FB7C}"/>
              </a:ext>
            </a:extLst>
          </p:cNvPr>
          <p:cNvSpPr/>
          <p:nvPr/>
        </p:nvSpPr>
        <p:spPr>
          <a:xfrm>
            <a:off x="1371600" y="1219200"/>
            <a:ext cx="6400800" cy="461665"/>
          </a:xfrm>
          <a:prstGeom prst="rect">
            <a:avLst/>
          </a:prstGeom>
        </p:spPr>
        <p:txBody>
          <a:bodyPr wrap="square">
            <a:spAutoFit/>
          </a:bodyPr>
          <a:lstStyle/>
          <a:p>
            <a:pPr algn="ctr">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Two most common protocols: </a:t>
            </a:r>
            <a:r>
              <a:rPr lang="en-US" sz="2400" b="1" dirty="0">
                <a:latin typeface="Arial" panose="020B0604020202020204" pitchFamily="34" charset="0"/>
                <a:ea typeface="Roboto" panose="02000000000000000000" pitchFamily="2" charset="0"/>
                <a:cs typeface="Arial" panose="020B0604020202020204" pitchFamily="34" charset="0"/>
              </a:rPr>
              <a:t>UDP</a:t>
            </a:r>
            <a:r>
              <a:rPr lang="en-US" sz="2400" dirty="0">
                <a:latin typeface="Arial" panose="020B0604020202020204" pitchFamily="34" charset="0"/>
                <a:ea typeface="Roboto" panose="02000000000000000000" pitchFamily="2" charset="0"/>
                <a:cs typeface="Arial" panose="020B0604020202020204" pitchFamily="34" charset="0"/>
              </a:rPr>
              <a:t> and </a:t>
            </a:r>
            <a:r>
              <a:rPr lang="en-US" sz="2400" b="1" dirty="0">
                <a:latin typeface="Arial" panose="020B0604020202020204" pitchFamily="34" charset="0"/>
                <a:ea typeface="Roboto" panose="02000000000000000000" pitchFamily="2" charset="0"/>
                <a:cs typeface="Arial" panose="020B0604020202020204" pitchFamily="34" charset="0"/>
              </a:rPr>
              <a:t>TCP</a:t>
            </a: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2050" name="Picture 2" descr="Image result for udp">
            <a:extLst>
              <a:ext uri="{FF2B5EF4-FFF2-40B4-BE49-F238E27FC236}">
                <a16:creationId xmlns:a16="http://schemas.microsoft.com/office/drawing/2014/main" id="{A85ACD99-048E-407C-B372-C22B5C5B5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2" y="2057400"/>
            <a:ext cx="5019675"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472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UDP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33013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u="sng" dirty="0">
                <a:latin typeface="Arial" panose="020B0604020202020204" pitchFamily="34" charset="0"/>
                <a:ea typeface="Roboto" panose="02000000000000000000" pitchFamily="2" charset="0"/>
                <a:cs typeface="Arial" panose="020B0604020202020204" pitchFamily="34" charset="0"/>
              </a:rPr>
              <a:t>UDP</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“Connectionless’”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Used by DNS, VoIP, Streaming media</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Used when you don’t care if you always get data</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8" name="Picture 4" descr="Image result for osi model">
            <a:extLst>
              <a:ext uri="{FF2B5EF4-FFF2-40B4-BE49-F238E27FC236}">
                <a16:creationId xmlns:a16="http://schemas.microsoft.com/office/drawing/2014/main" id="{713DA5DE-6AEA-4F96-B18F-30D65C111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211" y="896431"/>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09C56B87-76D8-4185-897D-C77A1407F906}"/>
              </a:ext>
            </a:extLst>
          </p:cNvPr>
          <p:cNvSpPr/>
          <p:nvPr/>
        </p:nvSpPr>
        <p:spPr>
          <a:xfrm>
            <a:off x="5734011" y="218238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Image result for udp">
            <a:extLst>
              <a:ext uri="{FF2B5EF4-FFF2-40B4-BE49-F238E27FC236}">
                <a16:creationId xmlns:a16="http://schemas.microsoft.com/office/drawing/2014/main" id="{E3F48535-B981-4082-9AE7-9DBFCFB736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5056"/>
          <a:stretch/>
        </p:blipFill>
        <p:spPr bwMode="auto">
          <a:xfrm>
            <a:off x="3981026" y="4236887"/>
            <a:ext cx="5162974" cy="144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187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UDP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3305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Unconcerned with whether the response was received.</a:t>
            </a:r>
          </a:p>
          <a:p>
            <a:pPr marL="342900" indent="-3429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342900" indent="-3429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Typically faster, but data can be lost.</a:t>
            </a:r>
          </a:p>
          <a:p>
            <a:pPr marL="342900" indent="-3429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342900" indent="-3429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Simple request, response. No setup.</a:t>
            </a: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9" name="Picture 2" descr="Image result for udp">
            <a:extLst>
              <a:ext uri="{FF2B5EF4-FFF2-40B4-BE49-F238E27FC236}">
                <a16:creationId xmlns:a16="http://schemas.microsoft.com/office/drawing/2014/main" id="{C8F0799B-2276-46B3-AF5D-72C0D701E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056"/>
          <a:stretch/>
        </p:blipFill>
        <p:spPr bwMode="auto">
          <a:xfrm>
            <a:off x="571500" y="3786269"/>
            <a:ext cx="8001000" cy="223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950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4" y="898427"/>
            <a:ext cx="4139506"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Used by HTTP, FTP, SSH, SMTP, and more.</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Used when all transmitted data must be received</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Presents “socket” to upper layers – simple abstraction to write/read to/from</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7" name="Picture 2" descr="Image result for udp">
            <a:extLst>
              <a:ext uri="{FF2B5EF4-FFF2-40B4-BE49-F238E27FC236}">
                <a16:creationId xmlns:a16="http://schemas.microsoft.com/office/drawing/2014/main" id="{A38319E2-AE20-4E3A-8A34-CACBE172C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107"/>
          <a:stretch/>
        </p:blipFill>
        <p:spPr bwMode="auto">
          <a:xfrm>
            <a:off x="4471766" y="3773129"/>
            <a:ext cx="4672234" cy="2357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osi model">
            <a:extLst>
              <a:ext uri="{FF2B5EF4-FFF2-40B4-BE49-F238E27FC236}">
                <a16:creationId xmlns:a16="http://schemas.microsoft.com/office/drawing/2014/main" id="{89625924-53EF-422F-B9F5-BE2002B237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1211" y="896431"/>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FA00628-E416-4087-B9B6-0D3577E2048C}"/>
              </a:ext>
            </a:extLst>
          </p:cNvPr>
          <p:cNvSpPr/>
          <p:nvPr/>
        </p:nvSpPr>
        <p:spPr>
          <a:xfrm>
            <a:off x="5734011" y="218238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392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7115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Considered more safe and reliable than UDP. </a:t>
            </a:r>
          </a:p>
          <a:p>
            <a:pPr marL="342900" indent="-3429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342900" indent="-3429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Doesn’t send data until receives acknowledgement. </a:t>
            </a:r>
          </a:p>
          <a:p>
            <a:pPr marL="342900" indent="-3429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342900" indent="-3429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Sets up and confirms a connection before making a request.</a:t>
            </a: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6" name="Picture 2" descr="Image result for udp">
            <a:extLst>
              <a:ext uri="{FF2B5EF4-FFF2-40B4-BE49-F238E27FC236}">
                <a16:creationId xmlns:a16="http://schemas.microsoft.com/office/drawing/2014/main" id="{F9AF52F3-A83E-4850-874B-FF176FC73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107"/>
          <a:stretch/>
        </p:blipFill>
        <p:spPr bwMode="auto">
          <a:xfrm>
            <a:off x="1518921" y="3124200"/>
            <a:ext cx="6106158" cy="308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72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 – Headers and Flags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9401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TCP header contains the number of the packet in a sequence, source and destination ports</a:t>
            </a:r>
          </a:p>
          <a:p>
            <a:pPr>
              <a:spcBef>
                <a:spcPts val="0"/>
              </a:spcBef>
            </a:pP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Header includes flags to indicate what kind of TCP message is contained within:</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CWR</a:t>
            </a: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ECE</a:t>
            </a: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URG</a:t>
            </a:r>
          </a:p>
          <a:p>
            <a:pPr marL="914400" lvl="1" indent="-457200">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ACK</a:t>
            </a:r>
          </a:p>
          <a:p>
            <a:pPr marL="914400" lvl="1" indent="-457200">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PSH</a:t>
            </a:r>
          </a:p>
          <a:p>
            <a:pPr marL="914400" lvl="1" indent="-457200">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RST</a:t>
            </a:r>
          </a:p>
          <a:p>
            <a:pPr marL="914400" lvl="1" indent="-457200">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SYN</a:t>
            </a:r>
          </a:p>
          <a:p>
            <a:pPr marL="914400" lvl="1" indent="-457200">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FIN</a:t>
            </a: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10244" name="Picture 4" descr="Image result for tcp header">
            <a:extLst>
              <a:ext uri="{FF2B5EF4-FFF2-40B4-BE49-F238E27FC236}">
                <a16:creationId xmlns:a16="http://schemas.microsoft.com/office/drawing/2014/main" id="{2E256E5B-BEF9-4F5A-9975-4F7CABDB2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895600"/>
            <a:ext cx="5257800" cy="339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93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 – Headers and Flags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6"/>
            <a:ext cx="8178107" cy="5273773"/>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buFont typeface="Arial" panose="020B0604020202020204" pitchFamily="34" charset="0"/>
              <a:buChar char="•"/>
            </a:pP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buFont typeface="Arial" panose="020B0604020202020204" pitchFamily="34" charset="0"/>
              <a:buChar char="•"/>
            </a:pPr>
            <a:r>
              <a:rPr lang="en-US" sz="2000" b="1" dirty="0">
                <a:latin typeface="Arial" panose="020B0604020202020204" pitchFamily="34" charset="0"/>
                <a:ea typeface="Roboto" panose="02000000000000000000" pitchFamily="2" charset="0"/>
                <a:cs typeface="Arial" panose="020B0604020202020204" pitchFamily="34" charset="0"/>
              </a:rPr>
              <a:t>SYN </a:t>
            </a:r>
            <a:r>
              <a:rPr lang="en-US" sz="2000" dirty="0">
                <a:latin typeface="Arial" panose="020B0604020202020204" pitchFamily="34" charset="0"/>
                <a:ea typeface="Roboto" panose="02000000000000000000" pitchFamily="2" charset="0"/>
                <a:cs typeface="Arial" panose="020B0604020202020204" pitchFamily="34" charset="0"/>
              </a:rPr>
              <a:t>– </a:t>
            </a:r>
            <a:r>
              <a:rPr lang="en-US" sz="2000" b="1" dirty="0">
                <a:latin typeface="Arial" panose="020B0604020202020204" pitchFamily="34" charset="0"/>
                <a:ea typeface="Roboto" panose="02000000000000000000" pitchFamily="2" charset="0"/>
                <a:cs typeface="Arial" panose="020B0604020202020204" pitchFamily="34" charset="0"/>
              </a:rPr>
              <a:t>Synchronization</a:t>
            </a:r>
            <a:r>
              <a:rPr lang="en-US" sz="2000" dirty="0">
                <a:latin typeface="Arial" panose="020B0604020202020204" pitchFamily="34" charset="0"/>
                <a:ea typeface="Roboto" panose="02000000000000000000" pitchFamily="2" charset="0"/>
                <a:cs typeface="Arial" panose="020B0604020202020204" pitchFamily="34" charset="0"/>
              </a:rPr>
              <a:t> – first step in establishing handshake between hosts</a:t>
            </a:r>
            <a:endParaRPr lang="en-US" sz="2000" b="1"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buFont typeface="Arial" panose="020B0604020202020204" pitchFamily="34" charset="0"/>
              <a:buChar char="•"/>
            </a:pPr>
            <a:r>
              <a:rPr lang="en-US" sz="2000" b="1" dirty="0">
                <a:latin typeface="Arial" panose="020B0604020202020204" pitchFamily="34" charset="0"/>
                <a:ea typeface="Roboto" panose="02000000000000000000" pitchFamily="2" charset="0"/>
                <a:cs typeface="Arial" panose="020B0604020202020204" pitchFamily="34" charset="0"/>
              </a:rPr>
              <a:t>ACK </a:t>
            </a:r>
            <a:r>
              <a:rPr lang="en-US" sz="2000" dirty="0">
                <a:latin typeface="Arial" panose="020B0604020202020204" pitchFamily="34" charset="0"/>
                <a:ea typeface="Roboto" panose="02000000000000000000" pitchFamily="2" charset="0"/>
                <a:cs typeface="Arial" panose="020B0604020202020204" pitchFamily="34" charset="0"/>
              </a:rPr>
              <a:t>– </a:t>
            </a:r>
            <a:r>
              <a:rPr lang="en-US" sz="2000" b="1" dirty="0">
                <a:latin typeface="Arial" panose="020B0604020202020204" pitchFamily="34" charset="0"/>
                <a:ea typeface="Roboto" panose="02000000000000000000" pitchFamily="2" charset="0"/>
                <a:cs typeface="Arial" panose="020B0604020202020204" pitchFamily="34" charset="0"/>
              </a:rPr>
              <a:t>Acknowledgement</a:t>
            </a:r>
            <a:r>
              <a:rPr lang="en-US" sz="2000" dirty="0">
                <a:latin typeface="Arial" panose="020B0604020202020204" pitchFamily="34" charset="0"/>
                <a:ea typeface="Roboto" panose="02000000000000000000" pitchFamily="2" charset="0"/>
                <a:cs typeface="Arial" panose="020B0604020202020204" pitchFamily="34" charset="0"/>
              </a:rPr>
              <a:t> – used to acknowledge successful receipt of a packet</a:t>
            </a: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buFont typeface="Arial" panose="020B0604020202020204" pitchFamily="34" charset="0"/>
              <a:buChar char="•"/>
            </a:pPr>
            <a:r>
              <a:rPr lang="en-US" sz="2000" b="1" dirty="0">
                <a:latin typeface="Arial" panose="020B0604020202020204" pitchFamily="34" charset="0"/>
                <a:ea typeface="Roboto" panose="02000000000000000000" pitchFamily="2" charset="0"/>
                <a:cs typeface="Arial" panose="020B0604020202020204" pitchFamily="34" charset="0"/>
              </a:rPr>
              <a:t>PSH </a:t>
            </a:r>
            <a:r>
              <a:rPr lang="en-US" sz="2000" dirty="0">
                <a:latin typeface="Arial" panose="020B0604020202020204" pitchFamily="34" charset="0"/>
                <a:ea typeface="Roboto" panose="02000000000000000000" pitchFamily="2" charset="0"/>
                <a:cs typeface="Arial" panose="020B0604020202020204" pitchFamily="34" charset="0"/>
              </a:rPr>
              <a:t>– </a:t>
            </a:r>
            <a:r>
              <a:rPr lang="en-US" sz="2000" b="1" dirty="0">
                <a:latin typeface="Arial" panose="020B0604020202020204" pitchFamily="34" charset="0"/>
                <a:ea typeface="Roboto" panose="02000000000000000000" pitchFamily="2" charset="0"/>
                <a:cs typeface="Arial" panose="020B0604020202020204" pitchFamily="34" charset="0"/>
              </a:rPr>
              <a:t>Push</a:t>
            </a:r>
            <a:r>
              <a:rPr lang="en-US" sz="2000" dirty="0">
                <a:latin typeface="Arial" panose="020B0604020202020204" pitchFamily="34" charset="0"/>
                <a:ea typeface="Roboto" panose="02000000000000000000" pitchFamily="2" charset="0"/>
                <a:cs typeface="Arial" panose="020B0604020202020204" pitchFamily="34" charset="0"/>
              </a:rPr>
              <a:t> – tell recipient to process this packet as it is received, don’t buffer it</a:t>
            </a:r>
            <a:endParaRPr lang="en-US" sz="2000" b="1"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buFont typeface="Arial" panose="020B0604020202020204" pitchFamily="34" charset="0"/>
              <a:buChar char="•"/>
            </a:pPr>
            <a:r>
              <a:rPr lang="en-US" sz="2000" b="1" dirty="0">
                <a:latin typeface="Arial" panose="020B0604020202020204" pitchFamily="34" charset="0"/>
                <a:ea typeface="Roboto" panose="02000000000000000000" pitchFamily="2" charset="0"/>
                <a:cs typeface="Arial" panose="020B0604020202020204" pitchFamily="34" charset="0"/>
              </a:rPr>
              <a:t>RST </a:t>
            </a:r>
            <a:r>
              <a:rPr lang="en-US" sz="2000" dirty="0">
                <a:latin typeface="Arial" panose="020B0604020202020204" pitchFamily="34" charset="0"/>
                <a:ea typeface="Roboto" panose="02000000000000000000" pitchFamily="2" charset="0"/>
                <a:cs typeface="Arial" panose="020B0604020202020204" pitchFamily="34" charset="0"/>
              </a:rPr>
              <a:t>– </a:t>
            </a:r>
            <a:r>
              <a:rPr lang="en-US" sz="2000" b="1" dirty="0">
                <a:latin typeface="Arial" panose="020B0604020202020204" pitchFamily="34" charset="0"/>
                <a:ea typeface="Roboto" panose="02000000000000000000" pitchFamily="2" charset="0"/>
                <a:cs typeface="Arial" panose="020B0604020202020204" pitchFamily="34" charset="0"/>
              </a:rPr>
              <a:t>Reset</a:t>
            </a:r>
            <a:r>
              <a:rPr lang="en-US" sz="2000" dirty="0">
                <a:latin typeface="Arial" panose="020B0604020202020204" pitchFamily="34" charset="0"/>
                <a:ea typeface="Roboto" panose="02000000000000000000" pitchFamily="2" charset="0"/>
                <a:cs typeface="Arial" panose="020B0604020202020204" pitchFamily="34" charset="0"/>
              </a:rPr>
              <a:t> – sent when a packet was sent that was unexpected</a:t>
            </a:r>
            <a:endParaRPr lang="en-US" sz="2000" b="1" dirty="0">
              <a:latin typeface="Arial" panose="020B0604020202020204" pitchFamily="34" charset="0"/>
              <a:ea typeface="Roboto" panose="02000000000000000000" pitchFamily="2" charset="0"/>
              <a:cs typeface="Arial" panose="020B0604020202020204" pitchFamily="34" charset="0"/>
            </a:endParaRPr>
          </a:p>
          <a:p>
            <a:pPr>
              <a:spcBef>
                <a:spcPts val="0"/>
              </a:spcBef>
            </a:pPr>
            <a:endParaRPr lang="en-US" sz="2000" b="1" dirty="0">
              <a:latin typeface="Arial" panose="020B0604020202020204" pitchFamily="34" charset="0"/>
              <a:ea typeface="Roboto" panose="02000000000000000000" pitchFamily="2" charset="0"/>
              <a:cs typeface="Arial" panose="020B0604020202020204" pitchFamily="34" charset="0"/>
            </a:endParaRPr>
          </a:p>
          <a:p>
            <a:pPr marL="457200" indent="-457200">
              <a:buFont typeface="Arial" panose="020B0604020202020204" pitchFamily="34" charset="0"/>
              <a:buChar char="•"/>
            </a:pPr>
            <a:r>
              <a:rPr lang="en-US" sz="2000" b="1" dirty="0">
                <a:latin typeface="Arial" panose="020B0604020202020204" pitchFamily="34" charset="0"/>
                <a:ea typeface="Roboto" panose="02000000000000000000" pitchFamily="2" charset="0"/>
                <a:cs typeface="Arial" panose="020B0604020202020204" pitchFamily="34" charset="0"/>
              </a:rPr>
              <a:t>FIN </a:t>
            </a:r>
            <a:r>
              <a:rPr lang="en-US" sz="2000" dirty="0">
                <a:latin typeface="Arial" panose="020B0604020202020204" pitchFamily="34" charset="0"/>
                <a:ea typeface="Roboto" panose="02000000000000000000" pitchFamily="2" charset="0"/>
                <a:cs typeface="Arial" panose="020B0604020202020204" pitchFamily="34" charset="0"/>
              </a:rPr>
              <a:t>– </a:t>
            </a:r>
            <a:r>
              <a:rPr lang="en-US" sz="2000" b="1" dirty="0">
                <a:latin typeface="Arial" panose="020B0604020202020204" pitchFamily="34" charset="0"/>
                <a:ea typeface="Roboto" panose="02000000000000000000" pitchFamily="2" charset="0"/>
                <a:cs typeface="Arial" panose="020B0604020202020204" pitchFamily="34" charset="0"/>
              </a:rPr>
              <a:t>Synchronization</a:t>
            </a:r>
            <a:r>
              <a:rPr lang="en-US" sz="2000" dirty="0">
                <a:latin typeface="Arial" panose="020B0604020202020204" pitchFamily="34" charset="0"/>
                <a:ea typeface="Roboto" panose="02000000000000000000" pitchFamily="2" charset="0"/>
                <a:cs typeface="Arial" panose="020B0604020202020204" pitchFamily="34" charset="0"/>
              </a:rPr>
              <a:t> – first step in establishing handshake between hosts</a:t>
            </a:r>
            <a:endParaRPr lang="en-US" sz="2000" b="1"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0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0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28075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 – Headers and Flags</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89401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a:extLst>
              <a:ext uri="{FF2B5EF4-FFF2-40B4-BE49-F238E27FC236}">
                <a16:creationId xmlns:a16="http://schemas.microsoft.com/office/drawing/2014/main" id="{FC41D72C-E41B-4D7F-9BBB-CBF14F1DA40E}"/>
              </a:ext>
            </a:extLst>
          </p:cNvPr>
          <p:cNvPicPr>
            <a:picLocks noChangeAspect="1"/>
          </p:cNvPicPr>
          <p:nvPr/>
        </p:nvPicPr>
        <p:blipFill>
          <a:blip r:embed="rId3"/>
          <a:stretch>
            <a:fillRect/>
          </a:stretch>
        </p:blipFill>
        <p:spPr>
          <a:xfrm>
            <a:off x="0" y="1130490"/>
            <a:ext cx="9144000" cy="4393705"/>
          </a:xfrm>
          <a:prstGeom prst="rect">
            <a:avLst/>
          </a:prstGeom>
        </p:spPr>
      </p:pic>
      <p:sp>
        <p:nvSpPr>
          <p:cNvPr id="4" name="Arrow: Down 3">
            <a:extLst>
              <a:ext uri="{FF2B5EF4-FFF2-40B4-BE49-F238E27FC236}">
                <a16:creationId xmlns:a16="http://schemas.microsoft.com/office/drawing/2014/main" id="{11BA4534-124F-4DB8-A4BE-0FB1969B9E94}"/>
              </a:ext>
            </a:extLst>
          </p:cNvPr>
          <p:cNvSpPr/>
          <p:nvPr/>
        </p:nvSpPr>
        <p:spPr>
          <a:xfrm rot="6967147">
            <a:off x="4214610" y="4573479"/>
            <a:ext cx="381000" cy="12569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0BDC0C5-F629-4755-B1F7-0CCEE90E1FAB}"/>
              </a:ext>
            </a:extLst>
          </p:cNvPr>
          <p:cNvSpPr txBox="1"/>
          <p:nvPr/>
        </p:nvSpPr>
        <p:spPr>
          <a:xfrm>
            <a:off x="5119097" y="5280380"/>
            <a:ext cx="3170291" cy="461665"/>
          </a:xfrm>
          <a:prstGeom prst="rect">
            <a:avLst/>
          </a:prstGeom>
          <a:noFill/>
        </p:spPr>
        <p:txBody>
          <a:bodyPr wrap="none" rtlCol="0">
            <a:spAutoFit/>
          </a:bodyPr>
          <a:lstStyle/>
          <a:p>
            <a:r>
              <a:rPr lang="en-US" sz="2400" b="1" dirty="0">
                <a:solidFill>
                  <a:srgbClr val="4472C4"/>
                </a:solidFill>
              </a:rPr>
              <a:t>Flags in TCP Header</a:t>
            </a:r>
          </a:p>
        </p:txBody>
      </p:sp>
    </p:spTree>
    <p:extLst>
      <p:ext uri="{BB962C8B-B14F-4D97-AF65-F5344CB8AC3E}">
        <p14:creationId xmlns:p14="http://schemas.microsoft.com/office/powerpoint/2010/main" val="2768953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Yesterday</a:t>
            </a:r>
          </a:p>
        </p:txBody>
      </p:sp>
      <p:sp>
        <p:nvSpPr>
          <p:cNvPr id="6" name="TextBox 5">
            <a:extLst>
              <a:ext uri="{FF2B5EF4-FFF2-40B4-BE49-F238E27FC236}">
                <a16:creationId xmlns:a16="http://schemas.microsoft.com/office/drawing/2014/main" id="{1127B06F-3FC4-4EAF-AE76-E98C4861ED64}"/>
              </a:ext>
            </a:extLst>
          </p:cNvPr>
          <p:cNvSpPr txBox="1"/>
          <p:nvPr/>
        </p:nvSpPr>
        <p:spPr>
          <a:xfrm>
            <a:off x="228600" y="5602069"/>
            <a:ext cx="8686800" cy="646331"/>
          </a:xfrm>
          <a:prstGeom prst="rect">
            <a:avLst/>
          </a:prstGeom>
          <a:noFill/>
        </p:spPr>
        <p:txBody>
          <a:bodyPr wrap="square" rtlCol="0">
            <a:spAutoFit/>
          </a:bodyPr>
          <a:lstStyle/>
          <a:p>
            <a:pPr algn="ctr"/>
            <a:r>
              <a:rPr lang="en-US" sz="3600" dirty="0"/>
              <a:t>Wireshark, Packet Analysis</a:t>
            </a:r>
          </a:p>
        </p:txBody>
      </p:sp>
      <p:pic>
        <p:nvPicPr>
          <p:cNvPr id="4" name="Picture 2" descr="Image result for wireshark">
            <a:extLst>
              <a:ext uri="{FF2B5EF4-FFF2-40B4-BE49-F238E27FC236}">
                <a16:creationId xmlns:a16="http://schemas.microsoft.com/office/drawing/2014/main" id="{70D44F22-C151-4CDB-A136-42F789FFB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8773"/>
            <a:ext cx="9144000" cy="48593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ibeta.org/wp-content/uploads/2016/08/icon-WireShark.png">
            <a:extLst>
              <a:ext uri="{FF2B5EF4-FFF2-40B4-BE49-F238E27FC236}">
                <a16:creationId xmlns:a16="http://schemas.microsoft.com/office/drawing/2014/main" id="{EF8ED465-F587-412C-8306-121D15B99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4725" y="3409265"/>
            <a:ext cx="1391335" cy="139133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Image result for magnifying glass">
            <a:extLst>
              <a:ext uri="{FF2B5EF4-FFF2-40B4-BE49-F238E27FC236}">
                <a16:creationId xmlns:a16="http://schemas.microsoft.com/office/drawing/2014/main" id="{1B4B892E-CA62-41EC-8DE0-17DB8C962ACE}"/>
              </a:ext>
            </a:extLst>
          </p:cNvPr>
          <p:cNvSpPr>
            <a:spLocks noChangeAspect="1" noChangeArrowheads="1"/>
          </p:cNvSpPr>
          <p:nvPr/>
        </p:nvSpPr>
        <p:spPr bwMode="auto">
          <a:xfrm flipH="1">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76" name="Picture 4" descr="https://upload.wikimedia.org/wikipedia/commons/thumb/8/87/Magnifying_glass_icon_mgx2.svg/1046px-Magnifying_glass_icon_mgx2.svg.png">
            <a:extLst>
              <a:ext uri="{FF2B5EF4-FFF2-40B4-BE49-F238E27FC236}">
                <a16:creationId xmlns:a16="http://schemas.microsoft.com/office/drawing/2014/main" id="{26F6A854-350C-4E23-AEF5-FAC389E7E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70458" flipH="1">
            <a:off x="542867" y="849951"/>
            <a:ext cx="4383524" cy="429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936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39109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r>
              <a:rPr lang="en-US" sz="2400" b="1" u="sng" dirty="0">
                <a:latin typeface="Arial" panose="020B0604020202020204" pitchFamily="34" charset="0"/>
                <a:ea typeface="Roboto" panose="02000000000000000000" pitchFamily="2" charset="0"/>
                <a:cs typeface="Arial" panose="020B0604020202020204" pitchFamily="34" charset="0"/>
              </a:rPr>
              <a:t>TCP Handshake</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Connection-Oriented</a:t>
            </a:r>
          </a:p>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3-way handshake, 4-way close</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Setup: </a:t>
            </a:r>
            <a:r>
              <a:rPr lang="en-US" sz="2400" b="1" dirty="0">
                <a:latin typeface="Arial" panose="020B0604020202020204" pitchFamily="34" charset="0"/>
                <a:ea typeface="Roboto" panose="02000000000000000000" pitchFamily="2" charset="0"/>
                <a:cs typeface="Arial" panose="020B0604020202020204" pitchFamily="34" charset="0"/>
              </a:rPr>
              <a:t>SYN, SYN-ACK, ACK</a:t>
            </a:r>
          </a:p>
          <a:p>
            <a:pPr marL="457200" indent="-457200">
              <a:spcBef>
                <a:spcPts val="0"/>
              </a:spcBef>
              <a:buFont typeface="Arial" panose="020B0604020202020204" pitchFamily="34" charset="0"/>
              <a:buChar char="•"/>
            </a:pP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Teardown: </a:t>
            </a:r>
            <a:r>
              <a:rPr lang="en-US" sz="2400" b="1" dirty="0">
                <a:latin typeface="Arial" panose="020B0604020202020204" pitchFamily="34" charset="0"/>
                <a:ea typeface="Roboto" panose="02000000000000000000" pitchFamily="2" charset="0"/>
                <a:cs typeface="Arial" panose="020B0604020202020204" pitchFamily="34" charset="0"/>
              </a:rPr>
              <a:t>FIN, ACK, FIN, ACK</a:t>
            </a: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6148" name="Picture 4" descr="Image result for tcp handshake">
            <a:extLst>
              <a:ext uri="{FF2B5EF4-FFF2-40B4-BE49-F238E27FC236}">
                <a16:creationId xmlns:a16="http://schemas.microsoft.com/office/drawing/2014/main" id="{7E36783F-95A6-4CA3-9631-60FB6437A67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976" r="-46536"/>
          <a:stretch/>
        </p:blipFill>
        <p:spPr bwMode="auto">
          <a:xfrm>
            <a:off x="4267199" y="227463"/>
            <a:ext cx="4876801" cy="2287137"/>
          </a:xfrm>
          <a:prstGeom prst="rect">
            <a:avLst/>
          </a:prstGeom>
          <a:solidFill>
            <a:schemeClr val="bg1"/>
          </a:solidFill>
        </p:spPr>
      </p:pic>
      <p:pic>
        <p:nvPicPr>
          <p:cNvPr id="6150" name="Picture 6" descr="Image result for tcp handshake fin">
            <a:extLst>
              <a:ext uri="{FF2B5EF4-FFF2-40B4-BE49-F238E27FC236}">
                <a16:creationId xmlns:a16="http://schemas.microsoft.com/office/drawing/2014/main" id="{B05C2510-4AFD-49CF-BA2F-A9724964F8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70"/>
          <a:stretch/>
        </p:blipFill>
        <p:spPr bwMode="auto">
          <a:xfrm>
            <a:off x="4267198" y="2796284"/>
            <a:ext cx="4876801" cy="337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53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 vs UDP</a:t>
            </a:r>
          </a:p>
        </p:txBody>
      </p:sp>
      <p:sp>
        <p:nvSpPr>
          <p:cNvPr id="4" name="Rectangle 3">
            <a:extLst>
              <a:ext uri="{FF2B5EF4-FFF2-40B4-BE49-F238E27FC236}">
                <a16:creationId xmlns:a16="http://schemas.microsoft.com/office/drawing/2014/main" id="{E7FF43D1-0985-4CDB-B1BB-476858C11EEC}"/>
              </a:ext>
            </a:extLst>
          </p:cNvPr>
          <p:cNvSpPr/>
          <p:nvPr/>
        </p:nvSpPr>
        <p:spPr>
          <a:xfrm>
            <a:off x="353356" y="982176"/>
            <a:ext cx="8686800" cy="5262979"/>
          </a:xfrm>
          <a:prstGeom prst="rect">
            <a:avLst/>
          </a:prstGeom>
        </p:spPr>
        <p:txBody>
          <a:bodyPr wrap="square">
            <a:spAutoFit/>
          </a:bodyPr>
          <a:lstStyle/>
          <a:p>
            <a:r>
              <a:rPr lang="en-US" sz="2400" dirty="0">
                <a:solidFill>
                  <a:srgbClr val="0A0A0A"/>
                </a:solidFill>
                <a:latin typeface="Helvetica Neue"/>
              </a:rPr>
              <a:t>You want your friend’s toy.</a:t>
            </a:r>
          </a:p>
          <a:p>
            <a:endParaRPr lang="en-US" sz="2400" dirty="0">
              <a:solidFill>
                <a:srgbClr val="0A0A0A"/>
              </a:solidFill>
              <a:latin typeface="Helvetica Neue"/>
            </a:endParaRPr>
          </a:p>
          <a:p>
            <a:r>
              <a:rPr lang="en-US" sz="2400" b="1" dirty="0">
                <a:solidFill>
                  <a:srgbClr val="0A0A0A"/>
                </a:solidFill>
                <a:latin typeface="Helvetica Neue"/>
              </a:rPr>
              <a:t>TCP</a:t>
            </a:r>
          </a:p>
          <a:p>
            <a:endParaRPr lang="en-US" sz="2400" dirty="0">
              <a:solidFill>
                <a:srgbClr val="0A0A0A"/>
              </a:solidFill>
              <a:latin typeface="Helvetica Neue"/>
            </a:endParaRPr>
          </a:p>
          <a:p>
            <a:pPr marL="457200" indent="-457200">
              <a:buAutoNum type="arabicPeriod"/>
            </a:pPr>
            <a:r>
              <a:rPr lang="en-US" sz="2400" dirty="0">
                <a:solidFill>
                  <a:srgbClr val="0A0A0A"/>
                </a:solidFill>
                <a:latin typeface="Helvetica Neue"/>
              </a:rPr>
              <a:t>You call his phone number.</a:t>
            </a:r>
          </a:p>
          <a:p>
            <a:pPr marL="457200" indent="-457200">
              <a:buAutoNum type="arabicPeriod"/>
            </a:pPr>
            <a:r>
              <a:rPr lang="en-US" sz="2400" dirty="0">
                <a:solidFill>
                  <a:srgbClr val="0A0A0A"/>
                </a:solidFill>
                <a:latin typeface="Helvetica Neue"/>
              </a:rPr>
              <a:t>He picks up and says “Howdy, Buzz” </a:t>
            </a:r>
          </a:p>
          <a:p>
            <a:pPr marL="457200" indent="-457200">
              <a:buAutoNum type="arabicPeriod"/>
            </a:pPr>
            <a:r>
              <a:rPr lang="en-US" sz="2400" dirty="0">
                <a:solidFill>
                  <a:srgbClr val="0A0A0A"/>
                </a:solidFill>
                <a:latin typeface="Helvetica Neue"/>
              </a:rPr>
              <a:t>You say “Hey, Woody”</a:t>
            </a:r>
          </a:p>
          <a:p>
            <a:pPr marL="457200" indent="-457200">
              <a:buAutoNum type="arabicPeriod"/>
            </a:pPr>
            <a:r>
              <a:rPr lang="en-US" sz="2400" dirty="0">
                <a:solidFill>
                  <a:srgbClr val="0A0A0A"/>
                </a:solidFill>
                <a:latin typeface="Helvetica Neue"/>
              </a:rPr>
              <a:t>You ask for the toy.</a:t>
            </a:r>
          </a:p>
          <a:p>
            <a:pPr marL="457200" indent="-457200">
              <a:buAutoNum type="arabicPeriod"/>
            </a:pPr>
            <a:r>
              <a:rPr lang="en-US" sz="2400" dirty="0">
                <a:solidFill>
                  <a:srgbClr val="0A0A0A"/>
                </a:solidFill>
                <a:latin typeface="Helvetica Neue"/>
              </a:rPr>
              <a:t>He sends you the toy.</a:t>
            </a:r>
          </a:p>
          <a:p>
            <a:pPr marL="457200" indent="-457200">
              <a:buAutoNum type="arabicPeriod"/>
            </a:pPr>
            <a:endParaRPr lang="en-US" sz="2400" dirty="0">
              <a:solidFill>
                <a:srgbClr val="0A0A0A"/>
              </a:solidFill>
              <a:latin typeface="Helvetica Neue"/>
            </a:endParaRPr>
          </a:p>
          <a:p>
            <a:r>
              <a:rPr lang="en-US" sz="2400" b="1" dirty="0">
                <a:solidFill>
                  <a:srgbClr val="0A0A0A"/>
                </a:solidFill>
                <a:latin typeface="Helvetica Neue"/>
              </a:rPr>
              <a:t>UDP</a:t>
            </a:r>
          </a:p>
          <a:p>
            <a:endParaRPr lang="en-US" sz="2400" b="1" dirty="0">
              <a:solidFill>
                <a:srgbClr val="0A0A0A"/>
              </a:solidFill>
              <a:latin typeface="Helvetica Neue"/>
            </a:endParaRPr>
          </a:p>
          <a:p>
            <a:r>
              <a:rPr lang="en-US" sz="2400" dirty="0">
                <a:solidFill>
                  <a:srgbClr val="0A0A0A"/>
                </a:solidFill>
                <a:latin typeface="Helvetica Neue"/>
              </a:rPr>
              <a:t>1. You call and leave a voicemail that you want his toy.</a:t>
            </a:r>
          </a:p>
          <a:p>
            <a:r>
              <a:rPr lang="en-US" sz="2400" dirty="0">
                <a:solidFill>
                  <a:srgbClr val="0A0A0A"/>
                </a:solidFill>
                <a:latin typeface="Helvetica Neue"/>
              </a:rPr>
              <a:t>2. Your toy might come in the mail.</a:t>
            </a:r>
          </a:p>
        </p:txBody>
      </p:sp>
      <p:pic>
        <p:nvPicPr>
          <p:cNvPr id="11266" name="Picture 2" descr="Image result for rex toy story">
            <a:extLst>
              <a:ext uri="{FF2B5EF4-FFF2-40B4-BE49-F238E27FC236}">
                <a16:creationId xmlns:a16="http://schemas.microsoft.com/office/drawing/2014/main" id="{DE9AB786-2445-48AD-BAD0-C5071BEFF8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2525" y="123750"/>
            <a:ext cx="1810331" cy="1971918"/>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A029944D-1454-4AE6-866D-6B37DA5D8C2F}"/>
              </a:ext>
            </a:extLst>
          </p:cNvPr>
          <p:cNvSpPr/>
          <p:nvPr/>
        </p:nvSpPr>
        <p:spPr>
          <a:xfrm>
            <a:off x="6019800" y="2532111"/>
            <a:ext cx="685800" cy="1066800"/>
          </a:xfrm>
          <a:prstGeom prst="rightBrace">
            <a:avLst>
              <a:gd name="adj1" fmla="val 10185"/>
              <a:gd name="adj2" fmla="val 510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A65C841F-B9D6-47A0-B9DA-9A86D7B81E41}"/>
              </a:ext>
            </a:extLst>
          </p:cNvPr>
          <p:cNvSpPr txBox="1"/>
          <p:nvPr/>
        </p:nvSpPr>
        <p:spPr>
          <a:xfrm>
            <a:off x="7040092" y="2800840"/>
            <a:ext cx="1313180" cy="646331"/>
          </a:xfrm>
          <a:prstGeom prst="rect">
            <a:avLst/>
          </a:prstGeom>
          <a:noFill/>
        </p:spPr>
        <p:txBody>
          <a:bodyPr wrap="none" rtlCol="0">
            <a:spAutoFit/>
          </a:bodyPr>
          <a:lstStyle/>
          <a:p>
            <a:pPr algn="ctr"/>
            <a:r>
              <a:rPr lang="en-US" dirty="0"/>
              <a:t>3-way</a:t>
            </a:r>
            <a:br>
              <a:rPr lang="en-US" dirty="0"/>
            </a:br>
            <a:r>
              <a:rPr lang="en-US" dirty="0"/>
              <a:t>handshake</a:t>
            </a:r>
          </a:p>
        </p:txBody>
      </p:sp>
    </p:spTree>
    <p:extLst>
      <p:ext uri="{BB962C8B-B14F-4D97-AF65-F5344CB8AC3E}">
        <p14:creationId xmlns:p14="http://schemas.microsoft.com/office/powerpoint/2010/main" val="2417270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TCP with Request/Response</a:t>
            </a:r>
          </a:p>
        </p:txBody>
      </p:sp>
      <p:pic>
        <p:nvPicPr>
          <p:cNvPr id="8194" name="Picture 2" descr="Image result for tcp handshake">
            <a:extLst>
              <a:ext uri="{FF2B5EF4-FFF2-40B4-BE49-F238E27FC236}">
                <a16:creationId xmlns:a16="http://schemas.microsoft.com/office/drawing/2014/main" id="{60D4351D-FCA1-4240-8BE0-686FBF06FE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762000"/>
            <a:ext cx="5572954" cy="546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2A73-65AA-43DB-8A99-4565446F2C72}"/>
              </a:ext>
            </a:extLst>
          </p:cNvPr>
          <p:cNvSpPr>
            <a:spLocks noGrp="1"/>
          </p:cNvSpPr>
          <p:nvPr>
            <p:ph type="title"/>
          </p:nvPr>
        </p:nvSpPr>
        <p:spPr/>
        <p:txBody>
          <a:bodyPr/>
          <a:lstStyle/>
          <a:p>
            <a:r>
              <a:rPr lang="en-US" dirty="0"/>
              <a:t>TCP vs. UDP - Jokes</a:t>
            </a:r>
          </a:p>
        </p:txBody>
      </p:sp>
      <p:sp>
        <p:nvSpPr>
          <p:cNvPr id="3" name="TextBox 2">
            <a:extLst>
              <a:ext uri="{FF2B5EF4-FFF2-40B4-BE49-F238E27FC236}">
                <a16:creationId xmlns:a16="http://schemas.microsoft.com/office/drawing/2014/main" id="{A22F169E-FD12-4B4C-AD92-919A6E104E5F}"/>
              </a:ext>
            </a:extLst>
          </p:cNvPr>
          <p:cNvSpPr txBox="1"/>
          <p:nvPr/>
        </p:nvSpPr>
        <p:spPr>
          <a:xfrm>
            <a:off x="5486400" y="2828835"/>
            <a:ext cx="2743200" cy="1200329"/>
          </a:xfrm>
          <a:prstGeom prst="rect">
            <a:avLst/>
          </a:prstGeom>
          <a:noFill/>
        </p:spPr>
        <p:txBody>
          <a:bodyPr wrap="square" rtlCol="0">
            <a:spAutoFit/>
          </a:bodyPr>
          <a:lstStyle/>
          <a:p>
            <a:r>
              <a:rPr lang="en-US" sz="2400" dirty="0"/>
              <a:t>I’d tell you a UDP joke but you might not get it.</a:t>
            </a:r>
          </a:p>
        </p:txBody>
      </p:sp>
      <p:sp>
        <p:nvSpPr>
          <p:cNvPr id="4" name="TextBox 3">
            <a:extLst>
              <a:ext uri="{FF2B5EF4-FFF2-40B4-BE49-F238E27FC236}">
                <a16:creationId xmlns:a16="http://schemas.microsoft.com/office/drawing/2014/main" id="{5BDE0A0E-1978-4752-A6A8-BEA9F7115820}"/>
              </a:ext>
            </a:extLst>
          </p:cNvPr>
          <p:cNvSpPr txBox="1"/>
          <p:nvPr/>
        </p:nvSpPr>
        <p:spPr>
          <a:xfrm>
            <a:off x="1447800" y="2274837"/>
            <a:ext cx="2743200" cy="2308324"/>
          </a:xfrm>
          <a:prstGeom prst="rect">
            <a:avLst/>
          </a:prstGeom>
          <a:noFill/>
        </p:spPr>
        <p:txBody>
          <a:bodyPr wrap="square" rtlCol="0">
            <a:spAutoFit/>
          </a:bodyPr>
          <a:lstStyle/>
          <a:p>
            <a:r>
              <a:rPr lang="en-US" sz="2400" dirty="0"/>
              <a:t>In high society, TCP is more welcome than UDP. At least it knows a proper handshake.</a:t>
            </a:r>
          </a:p>
        </p:txBody>
      </p:sp>
    </p:spTree>
    <p:extLst>
      <p:ext uri="{BB962C8B-B14F-4D97-AF65-F5344CB8AC3E}">
        <p14:creationId xmlns:p14="http://schemas.microsoft.com/office/powerpoint/2010/main" val="3294608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200400" y="80936"/>
            <a:ext cx="5743729" cy="411480"/>
          </a:xfrm>
        </p:spPr>
        <p:txBody>
          <a:bodyPr/>
          <a:lstStyle/>
          <a:p>
            <a:r>
              <a:rPr lang="en-US" dirty="0"/>
              <a:t>Activity: Explain/Draw the Process (10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8715529"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dirty="0"/>
              <a:t>You now know all of the basics of what happens in layers 4-7 of the OSI Model. Let’s practice explaining it!</a:t>
            </a:r>
          </a:p>
          <a:p>
            <a:pPr marL="0" indent="0">
              <a:lnSpc>
                <a:spcPct val="110000"/>
              </a:lnSpc>
              <a:buFont typeface="Arial" panose="020B0604020202020204" pitchFamily="34" charset="0"/>
              <a:buNone/>
            </a:pPr>
            <a:r>
              <a:rPr lang="en-US" b="1" u="sng" dirty="0"/>
              <a:t>Instructions:</a:t>
            </a:r>
          </a:p>
          <a:p>
            <a:pPr marL="800100" lvl="1" indent="-342900">
              <a:lnSpc>
                <a:spcPct val="110000"/>
              </a:lnSpc>
              <a:buFont typeface="+mj-lt"/>
              <a:buAutoNum type="arabicPeriod"/>
            </a:pPr>
            <a:r>
              <a:rPr lang="en-US" dirty="0"/>
              <a:t>Draw the process of request/response for an HTTP page through the network in the context of the OSI model, labelling:</a:t>
            </a:r>
          </a:p>
          <a:p>
            <a:pPr marL="1257300" lvl="2" indent="-342900">
              <a:lnSpc>
                <a:spcPct val="110000"/>
              </a:lnSpc>
              <a:buFont typeface="+mj-lt"/>
              <a:buAutoNum type="arabicPeriod"/>
            </a:pPr>
            <a:r>
              <a:rPr lang="en-US" dirty="0"/>
              <a:t>The protocol(s) used at each layer</a:t>
            </a:r>
          </a:p>
          <a:p>
            <a:pPr marL="1257300" lvl="2" indent="-342900">
              <a:lnSpc>
                <a:spcPct val="110000"/>
              </a:lnSpc>
              <a:buFont typeface="+mj-lt"/>
              <a:buAutoNum type="arabicPeriod"/>
            </a:pPr>
            <a:r>
              <a:rPr lang="en-US" dirty="0"/>
              <a:t>How the protocol works at that stage of the process</a:t>
            </a:r>
          </a:p>
          <a:p>
            <a:pPr marL="1257300" lvl="2" indent="-342900">
              <a:lnSpc>
                <a:spcPct val="110000"/>
              </a:lnSpc>
              <a:buFont typeface="+mj-lt"/>
              <a:buAutoNum type="arabicPeriod"/>
            </a:pPr>
            <a:r>
              <a:rPr lang="en-US" dirty="0"/>
              <a:t>The format of the data at that point in the layer</a:t>
            </a:r>
          </a:p>
          <a:p>
            <a:pPr marL="800100" lvl="1" indent="-342900">
              <a:lnSpc>
                <a:spcPct val="110000"/>
              </a:lnSpc>
              <a:buFont typeface="+mj-lt"/>
              <a:buAutoNum type="arabicPeriod"/>
            </a:pPr>
            <a:r>
              <a:rPr lang="en-US" dirty="0"/>
              <a:t>When confident in your drawing, compare with your partner’s drawing. Try to explain your diagram, and note any differences between the two.</a:t>
            </a:r>
          </a:p>
          <a:p>
            <a:pPr marL="800100" lvl="1" indent="-342900">
              <a:lnSpc>
                <a:spcPct val="110000"/>
              </a:lnSpc>
              <a:buFont typeface="+mj-lt"/>
              <a:buAutoNum type="arabicPeriod"/>
            </a:pPr>
            <a:r>
              <a:rPr lang="en-US" dirty="0"/>
              <a:t>Act out the TCP communication and handshake process with your partner.</a:t>
            </a:r>
          </a:p>
          <a:p>
            <a:pPr marL="800100" lvl="1" indent="-342900">
              <a:lnSpc>
                <a:spcPct val="110000"/>
              </a:lnSpc>
              <a:buFont typeface="+mj-lt"/>
              <a:buAutoNum type="arabicPeriod"/>
            </a:pPr>
            <a:r>
              <a:rPr lang="en-US" dirty="0"/>
              <a:t>Challenge: Do the same for DNS</a:t>
            </a:r>
          </a:p>
          <a:p>
            <a:pPr marL="457200" lvl="1" indent="0">
              <a:lnSpc>
                <a:spcPct val="110000"/>
              </a:lnSpc>
              <a:buNone/>
            </a:pPr>
            <a:endParaRPr lang="en-US" dirty="0"/>
          </a:p>
          <a:p>
            <a:pPr marL="0" indent="0">
              <a:lnSpc>
                <a:spcPct val="110000"/>
              </a:lnSpc>
              <a:buNone/>
            </a:pPr>
            <a:r>
              <a:rPr lang="en-US" b="1" dirty="0"/>
              <a:t>Note</a:t>
            </a:r>
            <a:r>
              <a:rPr lang="en-US" dirty="0"/>
              <a:t>: Being able to explain this is a critical skill! Don’t skim over any areas you’re uncertain about – dive in!</a:t>
            </a:r>
            <a:br>
              <a:rPr lang="en-US" dirty="0"/>
            </a:br>
            <a:endParaRPr lang="en-US" dirty="0"/>
          </a:p>
          <a:p>
            <a:pPr marL="800100" lvl="1" indent="-342900">
              <a:lnSpc>
                <a:spcPct val="110000"/>
              </a:lnSpc>
              <a:buFont typeface="+mj-lt"/>
              <a:buAutoNum type="arabicPeriod"/>
            </a:pPr>
            <a:endParaRPr lang="en-US" dirty="0"/>
          </a:p>
          <a:p>
            <a:pPr marL="0" indent="0">
              <a:lnSpc>
                <a:spcPct val="110000"/>
              </a:lnSpc>
              <a:buFont typeface="Arial" panose="020B0604020202020204" pitchFamily="34" charset="0"/>
              <a:buNone/>
            </a:pPr>
            <a:endParaRPr lang="en-US" dirty="0"/>
          </a:p>
        </p:txBody>
      </p:sp>
    </p:spTree>
    <p:extLst>
      <p:ext uri="{BB962C8B-B14F-4D97-AF65-F5344CB8AC3E}">
        <p14:creationId xmlns:p14="http://schemas.microsoft.com/office/powerpoint/2010/main" val="1788884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048000" y="80936"/>
            <a:ext cx="5896129" cy="411480"/>
          </a:xfrm>
        </p:spPr>
        <p:txBody>
          <a:bodyPr/>
          <a:lstStyle/>
          <a:p>
            <a:r>
              <a:rPr lang="en-US" dirty="0"/>
              <a:t>Activity: Digging into TCP Communications (15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8715529"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dirty="0"/>
              <a:t>Let’s investigate TCP in action!</a:t>
            </a:r>
          </a:p>
          <a:p>
            <a:pPr marL="0" indent="0">
              <a:lnSpc>
                <a:spcPct val="110000"/>
              </a:lnSpc>
              <a:buFont typeface="Arial" panose="020B0604020202020204" pitchFamily="34" charset="0"/>
              <a:buNone/>
            </a:pPr>
            <a:endParaRPr lang="en-US" dirty="0"/>
          </a:p>
          <a:p>
            <a:pPr marL="0" indent="0">
              <a:lnSpc>
                <a:spcPct val="110000"/>
              </a:lnSpc>
              <a:buFont typeface="Arial" panose="020B0604020202020204" pitchFamily="34" charset="0"/>
              <a:buNone/>
            </a:pPr>
            <a:r>
              <a:rPr lang="en-US" b="1" u="sng" dirty="0"/>
              <a:t>Instructions:</a:t>
            </a:r>
          </a:p>
          <a:p>
            <a:pPr marL="800100" lvl="1" indent="-342900">
              <a:buFont typeface="+mj-lt"/>
              <a:buAutoNum type="arabicPeriod"/>
            </a:pPr>
            <a:r>
              <a:rPr lang="en-US" dirty="0"/>
              <a:t>Open the `tcp.pcapng` file with Wireshark</a:t>
            </a:r>
          </a:p>
          <a:p>
            <a:pPr marL="800100" lvl="1" indent="-342900">
              <a:buFont typeface="+mj-lt"/>
              <a:buAutoNum type="arabicPeriod"/>
            </a:pPr>
            <a:r>
              <a:rPr lang="en-US" dirty="0"/>
              <a:t>Filter for TCP packets only.</a:t>
            </a:r>
          </a:p>
          <a:p>
            <a:pPr marL="800100" lvl="1" indent="-342900">
              <a:buFont typeface="+mj-lt"/>
              <a:buAutoNum type="arabicPeriod"/>
            </a:pPr>
            <a:r>
              <a:rPr lang="en-US" dirty="0"/>
              <a:t>Find all TCP SYN packets.</a:t>
            </a:r>
          </a:p>
          <a:p>
            <a:pPr marL="800100" lvl="1" indent="-342900">
              <a:buFont typeface="+mj-lt"/>
              <a:buAutoNum type="arabicPeriod"/>
            </a:pPr>
            <a:r>
              <a:rPr lang="en-US" dirty="0"/>
              <a:t>Find all TCP FIN packets.</a:t>
            </a:r>
          </a:p>
          <a:p>
            <a:pPr marL="800100" lvl="1" indent="-342900">
              <a:buFont typeface="+mj-lt"/>
              <a:buAutoNum type="arabicPeriod"/>
            </a:pPr>
            <a:r>
              <a:rPr lang="en-US" dirty="0"/>
              <a:t>Filter for a single TCP stream using the "FTP" protocol.</a:t>
            </a:r>
          </a:p>
          <a:p>
            <a:pPr marL="800100" lvl="1" indent="-342900">
              <a:buFont typeface="+mj-lt"/>
              <a:buAutoNum type="arabicPeriod"/>
            </a:pPr>
            <a:r>
              <a:rPr lang="en-US" dirty="0"/>
              <a:t>Find the 3-way handshake sequence.</a:t>
            </a:r>
          </a:p>
          <a:p>
            <a:pPr marL="800100" lvl="1" indent="-342900">
              <a:buFont typeface="+mj-lt"/>
              <a:buAutoNum type="arabicPeriod"/>
            </a:pPr>
            <a:r>
              <a:rPr lang="en-US" dirty="0"/>
              <a:t>Find the TCP teardown sequence.</a:t>
            </a:r>
          </a:p>
          <a:p>
            <a:pPr marL="800100" lvl="1" indent="-342900">
              <a:buFont typeface="+mj-lt"/>
              <a:buAutoNum type="arabicPeriod"/>
            </a:pPr>
            <a:r>
              <a:rPr lang="en-US" dirty="0"/>
              <a:t>What are the source/destination IP addresses and ports?</a:t>
            </a:r>
            <a:br>
              <a:rPr lang="en-US" dirty="0"/>
            </a:br>
            <a:endParaRPr lang="en-US" dirty="0"/>
          </a:p>
        </p:txBody>
      </p:sp>
    </p:spTree>
    <p:extLst>
      <p:ext uri="{BB962C8B-B14F-4D97-AF65-F5344CB8AC3E}">
        <p14:creationId xmlns:p14="http://schemas.microsoft.com/office/powerpoint/2010/main" val="3151742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Review Digging Into TCP Communications</a:t>
            </a:r>
          </a:p>
        </p:txBody>
      </p:sp>
      <p:sp>
        <p:nvSpPr>
          <p:cNvPr id="3" name="TextBox 2">
            <a:extLst>
              <a:ext uri="{FF2B5EF4-FFF2-40B4-BE49-F238E27FC236}">
                <a16:creationId xmlns:a16="http://schemas.microsoft.com/office/drawing/2014/main" id="{5CCD0CD7-F454-43B6-A623-7B93B7847CAE}"/>
              </a:ext>
            </a:extLst>
          </p:cNvPr>
          <p:cNvSpPr txBox="1"/>
          <p:nvPr/>
        </p:nvSpPr>
        <p:spPr>
          <a:xfrm>
            <a:off x="266700" y="2895600"/>
            <a:ext cx="8610600" cy="938719"/>
          </a:xfrm>
          <a:prstGeom prst="rect">
            <a:avLst/>
          </a:prstGeom>
          <a:noFill/>
          <a:ln w="19050">
            <a:solidFill>
              <a:srgbClr val="FF0000"/>
            </a:solidFill>
          </a:ln>
        </p:spPr>
        <p:txBody>
          <a:bodyPr wrap="square" rtlCol="0">
            <a:spAutoFit/>
          </a:bodyPr>
          <a:lstStyle/>
          <a:p>
            <a:pPr algn="ctr"/>
            <a:r>
              <a:rPr lang="en-US" sz="5500" b="1" dirty="0">
                <a:solidFill>
                  <a:srgbClr val="FF0000"/>
                </a:solidFill>
              </a:rPr>
              <a:t>Instructor Review</a:t>
            </a:r>
          </a:p>
        </p:txBody>
      </p:sp>
    </p:spTree>
    <p:extLst>
      <p:ext uri="{BB962C8B-B14F-4D97-AF65-F5344CB8AC3E}">
        <p14:creationId xmlns:p14="http://schemas.microsoft.com/office/powerpoint/2010/main" val="398789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7239000" cy="704060"/>
          </a:xfrm>
        </p:spPr>
        <p:txBody>
          <a:bodyPr>
            <a:normAutofit/>
          </a:bodyPr>
          <a:lstStyle/>
          <a:p>
            <a:r>
              <a:rPr lang="en-US" dirty="0"/>
              <a:t>Case Study: Syn Scan</a:t>
            </a:r>
          </a:p>
        </p:txBody>
      </p:sp>
    </p:spTree>
    <p:extLst>
      <p:ext uri="{BB962C8B-B14F-4D97-AF65-F5344CB8AC3E}">
        <p14:creationId xmlns:p14="http://schemas.microsoft.com/office/powerpoint/2010/main" val="737724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This Week</a:t>
            </a:r>
          </a:p>
        </p:txBody>
      </p:sp>
      <p:sp>
        <p:nvSpPr>
          <p:cNvPr id="6" name="TextBox 5">
            <a:extLst>
              <a:ext uri="{FF2B5EF4-FFF2-40B4-BE49-F238E27FC236}">
                <a16:creationId xmlns:a16="http://schemas.microsoft.com/office/drawing/2014/main" id="{1127B06F-3FC4-4EAF-AE76-E98C4861ED64}"/>
              </a:ext>
            </a:extLst>
          </p:cNvPr>
          <p:cNvSpPr txBox="1"/>
          <p:nvPr/>
        </p:nvSpPr>
        <p:spPr>
          <a:xfrm>
            <a:off x="0" y="5732038"/>
            <a:ext cx="9144000" cy="461665"/>
          </a:xfrm>
          <a:prstGeom prst="rect">
            <a:avLst/>
          </a:prstGeom>
          <a:noFill/>
        </p:spPr>
        <p:txBody>
          <a:bodyPr wrap="square" rtlCol="0">
            <a:spAutoFit/>
          </a:bodyPr>
          <a:lstStyle/>
          <a:p>
            <a:pPr algn="ctr"/>
            <a:r>
              <a:rPr lang="en-US" sz="2400" dirty="0"/>
              <a:t>With TCP streams, we can see </a:t>
            </a:r>
            <a:r>
              <a:rPr lang="en-US" sz="2400" i="1" dirty="0"/>
              <a:t>everything</a:t>
            </a:r>
            <a:r>
              <a:rPr lang="en-US" sz="2400" dirty="0"/>
              <a:t>. </a:t>
            </a:r>
          </a:p>
        </p:txBody>
      </p:sp>
      <p:pic>
        <p:nvPicPr>
          <p:cNvPr id="3" name="Picture 2">
            <a:extLst>
              <a:ext uri="{FF2B5EF4-FFF2-40B4-BE49-F238E27FC236}">
                <a16:creationId xmlns:a16="http://schemas.microsoft.com/office/drawing/2014/main" id="{E2CD2FFC-37F9-4420-846E-38F86C4BCF0F}"/>
              </a:ext>
            </a:extLst>
          </p:cNvPr>
          <p:cNvPicPr>
            <a:picLocks noChangeAspect="1"/>
          </p:cNvPicPr>
          <p:nvPr/>
        </p:nvPicPr>
        <p:blipFill>
          <a:blip r:embed="rId3"/>
          <a:stretch>
            <a:fillRect/>
          </a:stretch>
        </p:blipFill>
        <p:spPr>
          <a:xfrm>
            <a:off x="0" y="432646"/>
            <a:ext cx="9124545" cy="5097579"/>
          </a:xfrm>
          <a:prstGeom prst="rect">
            <a:avLst/>
          </a:prstGeom>
        </p:spPr>
      </p:pic>
    </p:spTree>
    <p:extLst>
      <p:ext uri="{BB962C8B-B14F-4D97-AF65-F5344CB8AC3E}">
        <p14:creationId xmlns:p14="http://schemas.microsoft.com/office/powerpoint/2010/main" val="315318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Syn Scan</a:t>
            </a:r>
          </a:p>
        </p:txBody>
      </p:sp>
      <p:sp>
        <p:nvSpPr>
          <p:cNvPr id="4" name="Rectangle 3">
            <a:extLst>
              <a:ext uri="{FF2B5EF4-FFF2-40B4-BE49-F238E27FC236}">
                <a16:creationId xmlns:a16="http://schemas.microsoft.com/office/drawing/2014/main" id="{E7FF43D1-0985-4CDB-B1BB-476858C11EEC}"/>
              </a:ext>
            </a:extLst>
          </p:cNvPr>
          <p:cNvSpPr/>
          <p:nvPr/>
        </p:nvSpPr>
        <p:spPr>
          <a:xfrm>
            <a:off x="353356" y="982176"/>
            <a:ext cx="4447244" cy="4893647"/>
          </a:xfrm>
          <a:prstGeom prst="rect">
            <a:avLst/>
          </a:prstGeom>
        </p:spPr>
        <p:txBody>
          <a:bodyPr wrap="square">
            <a:spAutoFit/>
          </a:bodyPr>
          <a:lstStyle/>
          <a:p>
            <a:r>
              <a:rPr lang="en-US" sz="2400" b="1" dirty="0">
                <a:solidFill>
                  <a:srgbClr val="0A0A0A"/>
                </a:solidFill>
                <a:latin typeface="Helvetica Neue"/>
              </a:rPr>
              <a:t>Identifying Scans</a:t>
            </a:r>
          </a:p>
          <a:p>
            <a:endParaRPr lang="en-US" sz="2400" dirty="0">
              <a:solidFill>
                <a:srgbClr val="0A0A0A"/>
              </a:solidFill>
              <a:latin typeface="Helvetica Neue"/>
            </a:endParaRPr>
          </a:p>
          <a:p>
            <a:endParaRPr lang="en-US" sz="2400" dirty="0">
              <a:solidFill>
                <a:srgbClr val="0A0A0A"/>
              </a:solidFill>
              <a:latin typeface="Helvetica Neue"/>
            </a:endParaRPr>
          </a:p>
          <a:p>
            <a:r>
              <a:rPr lang="en-US" sz="2400" dirty="0">
                <a:solidFill>
                  <a:srgbClr val="0A0A0A"/>
                </a:solidFill>
                <a:latin typeface="Helvetica Neue"/>
              </a:rPr>
              <a:t>To start a connection, source machine sends a </a:t>
            </a:r>
            <a:r>
              <a:rPr lang="en-US" sz="2400" b="1" dirty="0">
                <a:solidFill>
                  <a:srgbClr val="0A0A0A"/>
                </a:solidFill>
                <a:latin typeface="Helvetica Neue"/>
              </a:rPr>
              <a:t>SYN</a:t>
            </a:r>
            <a:r>
              <a:rPr lang="en-US" sz="2400" dirty="0">
                <a:solidFill>
                  <a:srgbClr val="0A0A0A"/>
                </a:solidFill>
                <a:latin typeface="Helvetica Neue"/>
              </a:rPr>
              <a:t> packet.</a:t>
            </a:r>
          </a:p>
          <a:p>
            <a:endParaRPr lang="en-US" sz="2400" dirty="0">
              <a:solidFill>
                <a:srgbClr val="0A0A0A"/>
              </a:solidFill>
              <a:latin typeface="Helvetica Neue"/>
            </a:endParaRPr>
          </a:p>
          <a:p>
            <a:endParaRPr lang="en-US" sz="2400" dirty="0">
              <a:solidFill>
                <a:srgbClr val="0A0A0A"/>
              </a:solidFill>
              <a:latin typeface="Helvetica Neue"/>
            </a:endParaRPr>
          </a:p>
          <a:p>
            <a:r>
              <a:rPr lang="en-US" sz="2400" dirty="0">
                <a:solidFill>
                  <a:srgbClr val="0A0A0A"/>
                </a:solidFill>
                <a:latin typeface="Helvetica Neue"/>
              </a:rPr>
              <a:t>Target then sends a </a:t>
            </a:r>
            <a:r>
              <a:rPr lang="en-US" sz="2400" b="1" dirty="0">
                <a:solidFill>
                  <a:srgbClr val="0A0A0A"/>
                </a:solidFill>
                <a:latin typeface="Helvetica Neue"/>
              </a:rPr>
              <a:t>SYN-ACK</a:t>
            </a:r>
            <a:r>
              <a:rPr lang="en-US" sz="2400" dirty="0">
                <a:solidFill>
                  <a:srgbClr val="0A0A0A"/>
                </a:solidFill>
                <a:latin typeface="Helvetica Neue"/>
              </a:rPr>
              <a:t> if it’s willing to accept a connection on that port.</a:t>
            </a:r>
          </a:p>
          <a:p>
            <a:endParaRPr lang="en-US" sz="2400" dirty="0">
              <a:solidFill>
                <a:srgbClr val="0A0A0A"/>
              </a:solidFill>
              <a:latin typeface="Helvetica Neue"/>
            </a:endParaRPr>
          </a:p>
          <a:p>
            <a:endParaRPr lang="en-US" sz="2400" dirty="0">
              <a:solidFill>
                <a:srgbClr val="0A0A0A"/>
              </a:solidFill>
              <a:latin typeface="Helvetica Neue"/>
            </a:endParaRPr>
          </a:p>
          <a:p>
            <a:endParaRPr lang="en-US" sz="2400" dirty="0">
              <a:solidFill>
                <a:srgbClr val="0A0A0A"/>
              </a:solidFill>
              <a:latin typeface="Helvetica Neue"/>
            </a:endParaRPr>
          </a:p>
        </p:txBody>
      </p:sp>
      <p:pic>
        <p:nvPicPr>
          <p:cNvPr id="8" name="Picture 4" descr="Image result for tcp handshake">
            <a:extLst>
              <a:ext uri="{FF2B5EF4-FFF2-40B4-BE49-F238E27FC236}">
                <a16:creationId xmlns:a16="http://schemas.microsoft.com/office/drawing/2014/main" id="{50783F30-2FC5-4484-9392-962FC5318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55" r="-7839"/>
          <a:stretch/>
        </p:blipFill>
        <p:spPr bwMode="auto">
          <a:xfrm>
            <a:off x="5356191" y="1981200"/>
            <a:ext cx="3762409" cy="2895600"/>
          </a:xfrm>
          <a:prstGeom prst="rect">
            <a:avLst/>
          </a:prstGeom>
          <a:solidFill>
            <a:schemeClr val="bg1"/>
          </a:solidFill>
        </p:spPr>
      </p:pic>
    </p:spTree>
    <p:extLst>
      <p:ext uri="{BB962C8B-B14F-4D97-AF65-F5344CB8AC3E}">
        <p14:creationId xmlns:p14="http://schemas.microsoft.com/office/powerpoint/2010/main" val="1063148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Today</a:t>
            </a:r>
          </a:p>
        </p:txBody>
      </p:sp>
      <p:sp>
        <p:nvSpPr>
          <p:cNvPr id="6" name="TextBox 5">
            <a:extLst>
              <a:ext uri="{FF2B5EF4-FFF2-40B4-BE49-F238E27FC236}">
                <a16:creationId xmlns:a16="http://schemas.microsoft.com/office/drawing/2014/main" id="{1127B06F-3FC4-4EAF-AE76-E98C4861ED64}"/>
              </a:ext>
            </a:extLst>
          </p:cNvPr>
          <p:cNvSpPr txBox="1"/>
          <p:nvPr/>
        </p:nvSpPr>
        <p:spPr>
          <a:xfrm>
            <a:off x="228600" y="5602069"/>
            <a:ext cx="8686800" cy="646331"/>
          </a:xfrm>
          <a:prstGeom prst="rect">
            <a:avLst/>
          </a:prstGeom>
          <a:noFill/>
        </p:spPr>
        <p:txBody>
          <a:bodyPr wrap="square" rtlCol="0">
            <a:spAutoFit/>
          </a:bodyPr>
          <a:lstStyle/>
          <a:p>
            <a:pPr algn="ctr"/>
            <a:r>
              <a:rPr lang="en-US" sz="3600" dirty="0"/>
              <a:t>Protocols and Packet Analysis</a:t>
            </a:r>
          </a:p>
        </p:txBody>
      </p:sp>
      <p:sp>
        <p:nvSpPr>
          <p:cNvPr id="2" name="AutoShape 2" descr="Image result for magnifying glass">
            <a:extLst>
              <a:ext uri="{FF2B5EF4-FFF2-40B4-BE49-F238E27FC236}">
                <a16:creationId xmlns:a16="http://schemas.microsoft.com/office/drawing/2014/main" id="{1B4B892E-CA62-41EC-8DE0-17DB8C962ACE}"/>
              </a:ext>
            </a:extLst>
          </p:cNvPr>
          <p:cNvSpPr>
            <a:spLocks noChangeAspect="1" noChangeArrowheads="1"/>
          </p:cNvSpPr>
          <p:nvPr/>
        </p:nvSpPr>
        <p:spPr bwMode="auto">
          <a:xfrm flipH="1">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4" descr="Image result for osi model">
            <a:extLst>
              <a:ext uri="{FF2B5EF4-FFF2-40B4-BE49-F238E27FC236}">
                <a16:creationId xmlns:a16="http://schemas.microsoft.com/office/drawing/2014/main" id="{3D325D2B-0CF8-4822-98C5-C69438A385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5844" y="1066800"/>
            <a:ext cx="3296055" cy="381026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24387-2261-430F-B820-781E97A2352D}"/>
              </a:ext>
            </a:extLst>
          </p:cNvPr>
          <p:cNvSpPr/>
          <p:nvPr/>
        </p:nvSpPr>
        <p:spPr>
          <a:xfrm>
            <a:off x="5381400" y="17052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1318C1D8-7525-4308-928E-FF80A5E94C2B}"/>
              </a:ext>
            </a:extLst>
          </p:cNvPr>
          <p:cNvSpPr/>
          <p:nvPr/>
        </p:nvSpPr>
        <p:spPr>
          <a:xfrm>
            <a:off x="5381400" y="3040332"/>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9E25A51-6D5F-48C2-B76B-62DF4CCEF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27" y="1325598"/>
            <a:ext cx="3912952" cy="1341744"/>
          </a:xfrm>
          <a:prstGeom prst="rect">
            <a:avLst/>
          </a:prstGeom>
        </p:spPr>
      </p:pic>
      <p:pic>
        <p:nvPicPr>
          <p:cNvPr id="13" name="Shape 87">
            <a:extLst>
              <a:ext uri="{FF2B5EF4-FFF2-40B4-BE49-F238E27FC236}">
                <a16:creationId xmlns:a16="http://schemas.microsoft.com/office/drawing/2014/main" id="{A1EE2E45-3C81-4DA4-A662-18052D5583A7}"/>
              </a:ext>
            </a:extLst>
          </p:cNvPr>
          <p:cNvPicPr preferRelativeResize="0"/>
          <p:nvPr/>
        </p:nvPicPr>
        <p:blipFill>
          <a:blip r:embed="rId5">
            <a:alphaModFix/>
          </a:blip>
          <a:stretch>
            <a:fillRect/>
          </a:stretch>
        </p:blipFill>
        <p:spPr>
          <a:xfrm>
            <a:off x="1325321" y="3192295"/>
            <a:ext cx="2222835" cy="1943821"/>
          </a:xfrm>
          <a:prstGeom prst="rect">
            <a:avLst/>
          </a:prstGeom>
          <a:noFill/>
          <a:ln>
            <a:noFill/>
          </a:ln>
        </p:spPr>
      </p:pic>
    </p:spTree>
    <p:extLst>
      <p:ext uri="{BB962C8B-B14F-4D97-AF65-F5344CB8AC3E}">
        <p14:creationId xmlns:p14="http://schemas.microsoft.com/office/powerpoint/2010/main" val="2871496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Syn Scan</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28600" y="2651027"/>
            <a:ext cx="8382000" cy="777973"/>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457200" algn="ctr">
              <a:lnSpc>
                <a:spcPct val="150000"/>
              </a:lnSpc>
            </a:pPr>
            <a:r>
              <a:rPr lang="en-US" sz="2400" dirty="0">
                <a:latin typeface="Arial" panose="020B0604020202020204" pitchFamily="34" charset="0"/>
                <a:ea typeface="Roboto" panose="02000000000000000000" pitchFamily="2" charset="0"/>
                <a:cs typeface="Arial" panose="020B0604020202020204" pitchFamily="34" charset="0"/>
              </a:rPr>
              <a:t>So what if we send a request to every port on a machine?</a:t>
            </a: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gn="ctr">
              <a:lnSpc>
                <a:spcPct val="150000"/>
              </a:lnSpc>
            </a:pPr>
            <a:r>
              <a:rPr lang="en-US" sz="2400" dirty="0">
                <a:latin typeface="Arial" panose="020B0604020202020204" pitchFamily="34" charset="0"/>
                <a:ea typeface="Roboto" panose="02000000000000000000" pitchFamily="2" charset="0"/>
                <a:cs typeface="Arial" panose="020B0604020202020204" pitchFamily="34" charset="0"/>
              </a:rPr>
              <a:t>What would the responses tell us?</a:t>
            </a:r>
          </a:p>
        </p:txBody>
      </p:sp>
    </p:spTree>
    <p:extLst>
      <p:ext uri="{BB962C8B-B14F-4D97-AF65-F5344CB8AC3E}">
        <p14:creationId xmlns:p14="http://schemas.microsoft.com/office/powerpoint/2010/main" val="2279012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Syn Scan</a:t>
            </a:r>
          </a:p>
        </p:txBody>
      </p:sp>
      <p:sp>
        <p:nvSpPr>
          <p:cNvPr id="4" name="Rectangle 3">
            <a:extLst>
              <a:ext uri="{FF2B5EF4-FFF2-40B4-BE49-F238E27FC236}">
                <a16:creationId xmlns:a16="http://schemas.microsoft.com/office/drawing/2014/main" id="{E7FF43D1-0985-4CDB-B1BB-476858C11EEC}"/>
              </a:ext>
            </a:extLst>
          </p:cNvPr>
          <p:cNvSpPr/>
          <p:nvPr/>
        </p:nvSpPr>
        <p:spPr>
          <a:xfrm>
            <a:off x="353356" y="982176"/>
            <a:ext cx="4447244" cy="3785652"/>
          </a:xfrm>
          <a:prstGeom prst="rect">
            <a:avLst/>
          </a:prstGeom>
        </p:spPr>
        <p:txBody>
          <a:bodyPr wrap="square">
            <a:spAutoFit/>
          </a:bodyPr>
          <a:lstStyle/>
          <a:p>
            <a:r>
              <a:rPr lang="en-US" sz="2400" b="1" dirty="0">
                <a:solidFill>
                  <a:srgbClr val="0A0A0A"/>
                </a:solidFill>
                <a:latin typeface="Helvetica Neue"/>
              </a:rPr>
              <a:t>Identifying Scans</a:t>
            </a:r>
          </a:p>
          <a:p>
            <a:endParaRPr lang="en-US" sz="2400" dirty="0">
              <a:solidFill>
                <a:srgbClr val="0A0A0A"/>
              </a:solidFill>
              <a:latin typeface="Helvetica Neue"/>
            </a:endParaRPr>
          </a:p>
          <a:p>
            <a:endParaRPr lang="en-US" sz="2400" dirty="0">
              <a:solidFill>
                <a:srgbClr val="0A0A0A"/>
              </a:solidFill>
              <a:latin typeface="Helvetica Neue"/>
            </a:endParaRPr>
          </a:p>
          <a:p>
            <a:endParaRPr lang="en-US" sz="2400" dirty="0">
              <a:solidFill>
                <a:srgbClr val="0A0A0A"/>
              </a:solidFill>
              <a:latin typeface="Helvetica Neue"/>
            </a:endParaRPr>
          </a:p>
          <a:p>
            <a:endParaRPr lang="en-US" sz="2400" dirty="0">
              <a:solidFill>
                <a:srgbClr val="0A0A0A"/>
              </a:solidFill>
              <a:latin typeface="Helvetica Neue"/>
            </a:endParaRPr>
          </a:p>
          <a:p>
            <a:endParaRPr lang="en-US" sz="2400" dirty="0">
              <a:solidFill>
                <a:srgbClr val="0A0A0A"/>
              </a:solidFill>
              <a:latin typeface="Helvetica Neue"/>
            </a:endParaRPr>
          </a:p>
          <a:p>
            <a:r>
              <a:rPr lang="en-US" sz="2400" dirty="0">
                <a:solidFill>
                  <a:srgbClr val="0A0A0A"/>
                </a:solidFill>
                <a:latin typeface="Helvetica Neue"/>
              </a:rPr>
              <a:t>Any ports that respond may be vulnerable or open.</a:t>
            </a:r>
          </a:p>
          <a:p>
            <a:endParaRPr lang="en-US" sz="2400" dirty="0">
              <a:solidFill>
                <a:srgbClr val="0A0A0A"/>
              </a:solidFill>
              <a:latin typeface="Helvetica Neue"/>
            </a:endParaRPr>
          </a:p>
          <a:p>
            <a:endParaRPr lang="en-US" sz="2400" dirty="0">
              <a:solidFill>
                <a:srgbClr val="0A0A0A"/>
              </a:solidFill>
              <a:latin typeface="Helvetica Neue"/>
            </a:endParaRPr>
          </a:p>
        </p:txBody>
      </p:sp>
      <p:pic>
        <p:nvPicPr>
          <p:cNvPr id="8" name="Picture 4" descr="Image result for tcp handshake">
            <a:extLst>
              <a:ext uri="{FF2B5EF4-FFF2-40B4-BE49-F238E27FC236}">
                <a16:creationId xmlns:a16="http://schemas.microsoft.com/office/drawing/2014/main" id="{50783F30-2FC5-4484-9392-962FC5318B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55" r="-7839"/>
          <a:stretch/>
        </p:blipFill>
        <p:spPr bwMode="auto">
          <a:xfrm>
            <a:off x="5356191" y="1981200"/>
            <a:ext cx="3762409" cy="2895600"/>
          </a:xfrm>
          <a:prstGeom prst="rect">
            <a:avLst/>
          </a:prstGeom>
          <a:solidFill>
            <a:schemeClr val="bg1"/>
          </a:solidFill>
        </p:spPr>
      </p:pic>
    </p:spTree>
    <p:extLst>
      <p:ext uri="{BB962C8B-B14F-4D97-AF65-F5344CB8AC3E}">
        <p14:creationId xmlns:p14="http://schemas.microsoft.com/office/powerpoint/2010/main" val="2549703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3048000" y="80936"/>
            <a:ext cx="5896129" cy="411480"/>
          </a:xfrm>
        </p:spPr>
        <p:txBody>
          <a:bodyPr/>
          <a:lstStyle/>
          <a:p>
            <a:r>
              <a:rPr lang="en-US" dirty="0"/>
              <a:t>Activity: Syn Scan (15 min)</a:t>
            </a:r>
          </a:p>
        </p:txBody>
      </p:sp>
      <p:sp>
        <p:nvSpPr>
          <p:cNvPr id="6" name="Content Placeholder 1">
            <a:extLst>
              <a:ext uri="{FF2B5EF4-FFF2-40B4-BE49-F238E27FC236}">
                <a16:creationId xmlns:a16="http://schemas.microsoft.com/office/drawing/2014/main" id="{BFE765AC-4BB9-4A42-9E9B-88110DC492D5}"/>
              </a:ext>
            </a:extLst>
          </p:cNvPr>
          <p:cNvSpPr txBox="1">
            <a:spLocks/>
          </p:cNvSpPr>
          <p:nvPr/>
        </p:nvSpPr>
        <p:spPr>
          <a:xfrm>
            <a:off x="228599" y="838200"/>
            <a:ext cx="8715529"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b="1" u="sng" dirty="0"/>
              <a:t>File:</a:t>
            </a:r>
            <a:r>
              <a:rPr lang="en-US" b="1" dirty="0"/>
              <a:t> </a:t>
            </a:r>
            <a:r>
              <a:rPr lang="en-US" dirty="0"/>
              <a:t>08-Par_SynScan/synscan.pcapng</a:t>
            </a:r>
            <a:endParaRPr lang="en-US" b="1" u="sng" dirty="0"/>
          </a:p>
          <a:p>
            <a:pPr marL="0" indent="0">
              <a:lnSpc>
                <a:spcPct val="110000"/>
              </a:lnSpc>
              <a:buFont typeface="Arial" panose="020B0604020202020204" pitchFamily="34" charset="0"/>
              <a:buNone/>
            </a:pPr>
            <a:r>
              <a:rPr lang="en-US" b="1" u="sng" dirty="0"/>
              <a:t>Instructions:</a:t>
            </a:r>
            <a:endParaRPr lang="en-US" b="1" dirty="0"/>
          </a:p>
          <a:p>
            <a:pPr marL="342900" indent="-342900">
              <a:lnSpc>
                <a:spcPct val="110000"/>
              </a:lnSpc>
              <a:buFont typeface="+mj-lt"/>
              <a:buAutoNum type="arabicPeriod"/>
            </a:pPr>
            <a:r>
              <a:rPr lang="en-US" dirty="0"/>
              <a:t>For each of the ports </a:t>
            </a:r>
            <a:r>
              <a:rPr lang="en-US" b="1" dirty="0"/>
              <a:t>80</a:t>
            </a:r>
            <a:r>
              <a:rPr lang="en-US" dirty="0"/>
              <a:t>, </a:t>
            </a:r>
            <a:r>
              <a:rPr lang="en-US" b="1" dirty="0"/>
              <a:t>443</a:t>
            </a:r>
            <a:r>
              <a:rPr lang="en-US" dirty="0"/>
              <a:t>, and </a:t>
            </a:r>
            <a:r>
              <a:rPr lang="en-US" b="1" dirty="0"/>
              <a:t>113</a:t>
            </a:r>
            <a:r>
              <a:rPr lang="en-US" dirty="0"/>
              <a:t>, filter the traffic by that port number and answer the following:</a:t>
            </a:r>
          </a:p>
          <a:p>
            <a:pPr lvl="1">
              <a:lnSpc>
                <a:spcPct val="110000"/>
              </a:lnSpc>
            </a:pPr>
            <a:r>
              <a:rPr lang="en-US" dirty="0"/>
              <a:t>What protocol is associated with that port?</a:t>
            </a:r>
          </a:p>
          <a:p>
            <a:pPr lvl="1">
              <a:lnSpc>
                <a:spcPct val="110000"/>
              </a:lnSpc>
            </a:pPr>
            <a:r>
              <a:rPr lang="en-US" dirty="0"/>
              <a:t>Who is sending the SYN packet?</a:t>
            </a:r>
          </a:p>
          <a:p>
            <a:pPr lvl="1">
              <a:lnSpc>
                <a:spcPct val="110000"/>
              </a:lnSpc>
            </a:pPr>
            <a:r>
              <a:rPr lang="en-US" dirty="0"/>
              <a:t>Did the recipient acknowledge the request?</a:t>
            </a:r>
          </a:p>
          <a:p>
            <a:pPr lvl="1">
              <a:lnSpc>
                <a:spcPct val="110000"/>
              </a:lnSpc>
            </a:pPr>
            <a:r>
              <a:rPr lang="en-US" dirty="0"/>
              <a:t>What does the response likely mean for whether that port is accessible and/or accepting connections? (use your knowledge of the handshake!)</a:t>
            </a:r>
          </a:p>
          <a:p>
            <a:pPr lvl="1">
              <a:lnSpc>
                <a:spcPct val="110000"/>
              </a:lnSpc>
            </a:pPr>
            <a:endParaRPr lang="en-US" dirty="0"/>
          </a:p>
          <a:p>
            <a:pPr marL="342900" indent="-342900">
              <a:lnSpc>
                <a:spcPct val="110000"/>
              </a:lnSpc>
              <a:buFont typeface="+mj-lt"/>
              <a:buAutoNum type="arabicPeriod"/>
            </a:pPr>
            <a:r>
              <a:rPr lang="en-US" dirty="0"/>
              <a:t>Open the “Conversations” window (</a:t>
            </a:r>
            <a:r>
              <a:rPr lang="en-US" b="1" dirty="0"/>
              <a:t>Statistics -&gt; Conversations</a:t>
            </a:r>
            <a:r>
              <a:rPr lang="en-US" dirty="0"/>
              <a:t>), and sort the conversations by the packets column (packet count), descending.</a:t>
            </a:r>
          </a:p>
          <a:p>
            <a:pPr lvl="1">
              <a:lnSpc>
                <a:spcPct val="110000"/>
              </a:lnSpc>
            </a:pPr>
            <a:r>
              <a:rPr lang="en-US" dirty="0"/>
              <a:t>Based on what you see here, what other ports might be open, closed, or inaccessible? What protocols are associated with those ports?</a:t>
            </a:r>
          </a:p>
          <a:p>
            <a:pPr lvl="1">
              <a:lnSpc>
                <a:spcPct val="110000"/>
              </a:lnSpc>
            </a:pPr>
            <a:r>
              <a:rPr lang="en-US" dirty="0"/>
              <a:t>Who seems to be doing the syn scan?</a:t>
            </a:r>
          </a:p>
          <a:p>
            <a:pPr marL="0" indent="0">
              <a:lnSpc>
                <a:spcPct val="110000"/>
              </a:lnSpc>
              <a:buFont typeface="Arial" panose="020B0604020202020204" pitchFamily="34" charset="0"/>
              <a:buNone/>
            </a:pPr>
            <a:endParaRPr lang="en-US" dirty="0"/>
          </a:p>
        </p:txBody>
      </p:sp>
    </p:spTree>
    <p:extLst>
      <p:ext uri="{BB962C8B-B14F-4D97-AF65-F5344CB8AC3E}">
        <p14:creationId xmlns:p14="http://schemas.microsoft.com/office/powerpoint/2010/main" val="3540281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Syn Scan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266700" y="2895600"/>
            <a:ext cx="8610600" cy="938719"/>
          </a:xfrm>
          <a:prstGeom prst="rect">
            <a:avLst/>
          </a:prstGeom>
          <a:noFill/>
          <a:ln w="19050">
            <a:solidFill>
              <a:srgbClr val="FF0000"/>
            </a:solidFill>
          </a:ln>
        </p:spPr>
        <p:txBody>
          <a:bodyPr wrap="square" rtlCol="0">
            <a:spAutoFit/>
          </a:bodyPr>
          <a:lstStyle/>
          <a:p>
            <a:pPr algn="ctr"/>
            <a:r>
              <a:rPr lang="en-US" sz="5500" b="1" dirty="0">
                <a:solidFill>
                  <a:srgbClr val="FF0000"/>
                </a:solidFill>
              </a:rPr>
              <a:t>Instructor Review</a:t>
            </a:r>
          </a:p>
        </p:txBody>
      </p:sp>
    </p:spTree>
    <p:extLst>
      <p:ext uri="{BB962C8B-B14F-4D97-AF65-F5344CB8AC3E}">
        <p14:creationId xmlns:p14="http://schemas.microsoft.com/office/powerpoint/2010/main" val="827067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Lesson Recap</a:t>
            </a:r>
          </a:p>
        </p:txBody>
      </p:sp>
    </p:spTree>
    <p:extLst>
      <p:ext uri="{BB962C8B-B14F-4D97-AF65-F5344CB8AC3E}">
        <p14:creationId xmlns:p14="http://schemas.microsoft.com/office/powerpoint/2010/main" val="1182623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153400" cy="4478149"/>
          </a:xfrm>
          <a:prstGeom prst="rect">
            <a:avLst/>
          </a:prstGeom>
          <a:noFill/>
          <a:ln w="6350">
            <a:solidFill>
              <a:schemeClr val="tx1"/>
            </a:solidFill>
            <a:prstDash val="dash"/>
          </a:ln>
        </p:spPr>
        <p:txBody>
          <a:bodyPr wrap="square" rtlCol="0">
            <a:spAutoFit/>
          </a:bodyPr>
          <a:lstStyle/>
          <a:p>
            <a:r>
              <a:rPr lang="en-US" sz="1900" b="1" dirty="0"/>
              <a:t>By the end of class, you will be able to:</a:t>
            </a:r>
            <a:endParaRPr lang="en-US" sz="1900" dirty="0"/>
          </a:p>
          <a:p>
            <a:pPr marL="457200" indent="-457200">
              <a:buFont typeface="Wingdings" panose="05000000000000000000" pitchFamily="2" charset="2"/>
              <a:buChar char="q"/>
            </a:pPr>
            <a:endParaRPr lang="en-US" sz="1900" dirty="0"/>
          </a:p>
          <a:p>
            <a:pPr marL="342900" indent="-342900">
              <a:buFont typeface="Wingdings" panose="05000000000000000000" pitchFamily="2" charset="2"/>
              <a:buChar char="ü"/>
            </a:pPr>
            <a:r>
              <a:rPr lang="en-US" sz="1900" dirty="0"/>
              <a:t>Describe the flow of typical HTTP and DNS conversations at the application layer</a:t>
            </a:r>
          </a:p>
          <a:p>
            <a:pPr marL="342900" indent="-342900">
              <a:buFont typeface="Wingdings" panose="05000000000000000000" pitchFamily="2" charset="2"/>
              <a:buChar char="ü"/>
            </a:pPr>
            <a:endParaRPr lang="en-US" sz="1900" dirty="0"/>
          </a:p>
          <a:p>
            <a:pPr marL="342900" indent="-342900">
              <a:buFont typeface="Wingdings" panose="05000000000000000000" pitchFamily="2" charset="2"/>
              <a:buChar char="ü"/>
            </a:pPr>
            <a:r>
              <a:rPr lang="en-US" sz="1900" dirty="0"/>
              <a:t>Explain and define IP addresses and DNS</a:t>
            </a:r>
          </a:p>
          <a:p>
            <a:pPr marL="342900" indent="-342900">
              <a:buFont typeface="Wingdings" panose="05000000000000000000" pitchFamily="2" charset="2"/>
              <a:buChar char="ü"/>
            </a:pPr>
            <a:endParaRPr lang="en-US" sz="1900" dirty="0"/>
          </a:p>
          <a:p>
            <a:pPr marL="342900" indent="-342900">
              <a:buFont typeface="Wingdings" panose="05000000000000000000" pitchFamily="2" charset="2"/>
              <a:buChar char="ü"/>
            </a:pPr>
            <a:r>
              <a:rPr lang="en-US" sz="1900" dirty="0"/>
              <a:t>Describe the flow of typical TCP conversations</a:t>
            </a:r>
          </a:p>
          <a:p>
            <a:pPr marL="342900" indent="-342900">
              <a:buFont typeface="Wingdings" panose="05000000000000000000" pitchFamily="2" charset="2"/>
              <a:buChar char="ü"/>
            </a:pPr>
            <a:endParaRPr lang="en-US" sz="1900" dirty="0"/>
          </a:p>
          <a:p>
            <a:pPr marL="342900" indent="-342900">
              <a:buFont typeface="Wingdings" panose="05000000000000000000" pitchFamily="2" charset="2"/>
              <a:buChar char="ü"/>
            </a:pPr>
            <a:r>
              <a:rPr lang="en-US" sz="1900" dirty="0"/>
              <a:t>Describe a port and how it relates to protocols</a:t>
            </a:r>
          </a:p>
          <a:p>
            <a:pPr marL="342900" indent="-342900">
              <a:buFont typeface="Wingdings" panose="05000000000000000000" pitchFamily="2" charset="2"/>
              <a:buChar char="ü"/>
            </a:pPr>
            <a:endParaRPr lang="en-US" sz="1900" dirty="0"/>
          </a:p>
          <a:p>
            <a:pPr marL="342900" indent="-342900">
              <a:buFont typeface="Wingdings" panose="05000000000000000000" pitchFamily="2" charset="2"/>
              <a:buChar char="ü"/>
            </a:pPr>
            <a:r>
              <a:rPr lang="en-US" sz="1900" dirty="0"/>
              <a:t>Describe which protocols belong to what part of the OSI model</a:t>
            </a:r>
          </a:p>
          <a:p>
            <a:pPr marL="342900" indent="-342900">
              <a:buFont typeface="Wingdings" panose="05000000000000000000" pitchFamily="2" charset="2"/>
              <a:buChar char="ü"/>
            </a:pPr>
            <a:endParaRPr lang="en-US" sz="1900" dirty="0"/>
          </a:p>
          <a:p>
            <a:pPr marL="342900" indent="-342900">
              <a:buFont typeface="Wingdings" panose="05000000000000000000" pitchFamily="2" charset="2"/>
              <a:buChar char="ü"/>
            </a:pPr>
            <a:r>
              <a:rPr lang="en-US" sz="1900" dirty="0"/>
              <a:t>Identify and analyze communication over common protocols with Wireshark</a:t>
            </a:r>
          </a:p>
        </p:txBody>
      </p:sp>
    </p:spTree>
    <p:extLst>
      <p:ext uri="{BB962C8B-B14F-4D97-AF65-F5344CB8AC3E}">
        <p14:creationId xmlns:p14="http://schemas.microsoft.com/office/powerpoint/2010/main" val="1443501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This Week</a:t>
            </a:r>
          </a:p>
        </p:txBody>
      </p:sp>
      <p:sp>
        <p:nvSpPr>
          <p:cNvPr id="6" name="TextBox 5">
            <a:extLst>
              <a:ext uri="{FF2B5EF4-FFF2-40B4-BE49-F238E27FC236}">
                <a16:creationId xmlns:a16="http://schemas.microsoft.com/office/drawing/2014/main" id="{1127B06F-3FC4-4EAF-AE76-E98C4861ED64}"/>
              </a:ext>
            </a:extLst>
          </p:cNvPr>
          <p:cNvSpPr txBox="1"/>
          <p:nvPr/>
        </p:nvSpPr>
        <p:spPr>
          <a:xfrm>
            <a:off x="0" y="5461417"/>
            <a:ext cx="9144000" cy="830997"/>
          </a:xfrm>
          <a:prstGeom prst="rect">
            <a:avLst/>
          </a:prstGeom>
          <a:noFill/>
        </p:spPr>
        <p:txBody>
          <a:bodyPr wrap="square" rtlCol="0">
            <a:spAutoFit/>
          </a:bodyPr>
          <a:lstStyle/>
          <a:p>
            <a:pPr algn="ctr"/>
            <a:r>
              <a:rPr lang="en-US" sz="2400" dirty="0"/>
              <a:t>Networking, Protocols, OSI Host Layers, Wireshark, </a:t>
            </a:r>
            <a:br>
              <a:rPr lang="en-US" sz="2400" dirty="0"/>
            </a:br>
            <a:r>
              <a:rPr lang="en-US" sz="2400" dirty="0"/>
              <a:t>Packet Analysis and Sniffing</a:t>
            </a:r>
          </a:p>
        </p:txBody>
      </p:sp>
      <p:sp>
        <p:nvSpPr>
          <p:cNvPr id="2" name="AutoShape 2" descr="Image result for magnifying glass">
            <a:extLst>
              <a:ext uri="{FF2B5EF4-FFF2-40B4-BE49-F238E27FC236}">
                <a16:creationId xmlns:a16="http://schemas.microsoft.com/office/drawing/2014/main" id="{1B4B892E-CA62-41EC-8DE0-17DB8C962ACE}"/>
              </a:ext>
            </a:extLst>
          </p:cNvPr>
          <p:cNvSpPr>
            <a:spLocks noChangeAspect="1" noChangeArrowheads="1"/>
          </p:cNvSpPr>
          <p:nvPr/>
        </p:nvSpPr>
        <p:spPr bwMode="auto">
          <a:xfrm flipH="1">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E2CD2FFC-37F9-4420-846E-38F86C4BCF0F}"/>
              </a:ext>
            </a:extLst>
          </p:cNvPr>
          <p:cNvPicPr>
            <a:picLocks noChangeAspect="1"/>
          </p:cNvPicPr>
          <p:nvPr/>
        </p:nvPicPr>
        <p:blipFill>
          <a:blip r:embed="rId3"/>
          <a:stretch>
            <a:fillRect/>
          </a:stretch>
        </p:blipFill>
        <p:spPr>
          <a:xfrm>
            <a:off x="4237015" y="714198"/>
            <a:ext cx="4887530" cy="2730500"/>
          </a:xfrm>
          <a:prstGeom prst="rect">
            <a:avLst/>
          </a:prstGeom>
        </p:spPr>
      </p:pic>
      <p:pic>
        <p:nvPicPr>
          <p:cNvPr id="14" name="Picture 13">
            <a:extLst>
              <a:ext uri="{FF2B5EF4-FFF2-40B4-BE49-F238E27FC236}">
                <a16:creationId xmlns:a16="http://schemas.microsoft.com/office/drawing/2014/main" id="{C89CEF15-3AE6-4155-A814-D929F870B91E}"/>
              </a:ext>
            </a:extLst>
          </p:cNvPr>
          <p:cNvPicPr>
            <a:picLocks noChangeAspect="1"/>
          </p:cNvPicPr>
          <p:nvPr/>
        </p:nvPicPr>
        <p:blipFill>
          <a:blip r:embed="rId4"/>
          <a:stretch>
            <a:fillRect/>
          </a:stretch>
        </p:blipFill>
        <p:spPr>
          <a:xfrm>
            <a:off x="6350926" y="3581400"/>
            <a:ext cx="2647429" cy="1420619"/>
          </a:xfrm>
          <a:prstGeom prst="rect">
            <a:avLst/>
          </a:prstGeom>
        </p:spPr>
      </p:pic>
      <p:pic>
        <p:nvPicPr>
          <p:cNvPr id="15" name="Picture 2" descr="Image result for protocol example person">
            <a:extLst>
              <a:ext uri="{FF2B5EF4-FFF2-40B4-BE49-F238E27FC236}">
                <a16:creationId xmlns:a16="http://schemas.microsoft.com/office/drawing/2014/main" id="{04FDE45E-54B4-431D-BB5A-DD86F9DD31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4176635"/>
            <a:ext cx="2438400" cy="11480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osi model">
            <a:extLst>
              <a:ext uri="{FF2B5EF4-FFF2-40B4-BE49-F238E27FC236}">
                <a16:creationId xmlns:a16="http://schemas.microsoft.com/office/drawing/2014/main" id="{D3CC5B0D-FF61-4FEF-89B6-C14B53BC64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745" y="914400"/>
            <a:ext cx="3296055" cy="381026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66BF028-5393-487E-AB20-1B09D3C4E9AE}"/>
              </a:ext>
            </a:extLst>
          </p:cNvPr>
          <p:cNvSpPr/>
          <p:nvPr/>
        </p:nvSpPr>
        <p:spPr>
          <a:xfrm>
            <a:off x="437745" y="1473200"/>
            <a:ext cx="3111500" cy="177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2247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Next Week</a:t>
            </a:r>
          </a:p>
        </p:txBody>
      </p:sp>
      <p:sp>
        <p:nvSpPr>
          <p:cNvPr id="6" name="TextBox 5">
            <a:extLst>
              <a:ext uri="{FF2B5EF4-FFF2-40B4-BE49-F238E27FC236}">
                <a16:creationId xmlns:a16="http://schemas.microsoft.com/office/drawing/2014/main" id="{1127B06F-3FC4-4EAF-AE76-E98C4861ED64}"/>
              </a:ext>
            </a:extLst>
          </p:cNvPr>
          <p:cNvSpPr txBox="1"/>
          <p:nvPr/>
        </p:nvSpPr>
        <p:spPr>
          <a:xfrm>
            <a:off x="12700" y="5477302"/>
            <a:ext cx="9131300" cy="830997"/>
          </a:xfrm>
          <a:prstGeom prst="rect">
            <a:avLst/>
          </a:prstGeom>
          <a:noFill/>
        </p:spPr>
        <p:txBody>
          <a:bodyPr wrap="square" rtlCol="0">
            <a:spAutoFit/>
          </a:bodyPr>
          <a:lstStyle/>
          <a:p>
            <a:pPr algn="ctr"/>
            <a:r>
              <a:rPr lang="en-US" sz="2400" dirty="0"/>
              <a:t>OSI Media Layers, Network Devices and Hardware, </a:t>
            </a:r>
            <a:br>
              <a:rPr lang="en-US" sz="2400" dirty="0"/>
            </a:br>
            <a:r>
              <a:rPr lang="en-US" sz="2400" dirty="0"/>
              <a:t>Packet Tracer</a:t>
            </a:r>
          </a:p>
        </p:txBody>
      </p:sp>
      <p:sp>
        <p:nvSpPr>
          <p:cNvPr id="2" name="AutoShape 2" descr="Image result for magnifying glass">
            <a:extLst>
              <a:ext uri="{FF2B5EF4-FFF2-40B4-BE49-F238E27FC236}">
                <a16:creationId xmlns:a16="http://schemas.microsoft.com/office/drawing/2014/main" id="{1B4B892E-CA62-41EC-8DE0-17DB8C962ACE}"/>
              </a:ext>
            </a:extLst>
          </p:cNvPr>
          <p:cNvSpPr>
            <a:spLocks noChangeAspect="1" noChangeArrowheads="1"/>
          </p:cNvSpPr>
          <p:nvPr/>
        </p:nvSpPr>
        <p:spPr bwMode="auto">
          <a:xfrm flipH="1">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4" descr="Image result for osi model">
            <a:extLst>
              <a:ext uri="{FF2B5EF4-FFF2-40B4-BE49-F238E27FC236}">
                <a16:creationId xmlns:a16="http://schemas.microsoft.com/office/drawing/2014/main" id="{58358607-FA52-4ABB-8F80-834A9616DE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745" y="914400"/>
            <a:ext cx="3296055" cy="38102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305024F-DBD3-4B87-AAEC-F3D0CBAB170D}"/>
              </a:ext>
            </a:extLst>
          </p:cNvPr>
          <p:cNvSpPr/>
          <p:nvPr/>
        </p:nvSpPr>
        <p:spPr>
          <a:xfrm>
            <a:off x="437745" y="3263900"/>
            <a:ext cx="3111500" cy="1409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436" name="Picture 4" descr="Image result for router">
            <a:extLst>
              <a:ext uri="{FF2B5EF4-FFF2-40B4-BE49-F238E27FC236}">
                <a16:creationId xmlns:a16="http://schemas.microsoft.com/office/drawing/2014/main" id="{938F51C0-C27D-4884-882A-DF0B902B32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56280">
            <a:off x="6770864" y="837064"/>
            <a:ext cx="2464124" cy="184552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network switch">
            <a:extLst>
              <a:ext uri="{FF2B5EF4-FFF2-40B4-BE49-F238E27FC236}">
                <a16:creationId xmlns:a16="http://schemas.microsoft.com/office/drawing/2014/main" id="{D04D02D4-B0AB-496B-BCA3-AD813BF4B6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2950" y="2963978"/>
            <a:ext cx="3069740" cy="230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096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163B-92F0-4418-880B-5684F80ABC2A}"/>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id="{8F9F7422-4BEC-499D-AC06-9B2D1BE70615}"/>
              </a:ext>
            </a:extLst>
          </p:cNvPr>
          <p:cNvSpPr txBox="1"/>
          <p:nvPr/>
        </p:nvSpPr>
        <p:spPr>
          <a:xfrm>
            <a:off x="533400" y="1002695"/>
            <a:ext cx="8305800" cy="4852610"/>
          </a:xfrm>
          <a:prstGeom prst="rect">
            <a:avLst/>
          </a:prstGeom>
          <a:noFill/>
        </p:spPr>
        <p:txBody>
          <a:bodyPr wrap="square" rtlCol="0">
            <a:spAutoFit/>
          </a:bodyPr>
          <a:lstStyle/>
          <a:p>
            <a:pPr marL="285750" lvl="0" indent="-285750">
              <a:buFont typeface="Arial" panose="020B0604020202020204" pitchFamily="34" charset="0"/>
              <a:buChar char="•"/>
            </a:pPr>
            <a:r>
              <a:rPr lang="en-US" u="sng" dirty="0">
                <a:solidFill>
                  <a:schemeClr val="hlink"/>
                </a:solidFill>
                <a:hlinkClick r:id="rId2"/>
              </a:rPr>
              <a:t>https://developers.google.com/speed/public-dns/</a:t>
            </a:r>
            <a:endParaRPr lang="en-US" dirty="0"/>
          </a:p>
          <a:p>
            <a:pPr marL="285750" lvl="0" indent="-285750">
              <a:spcBef>
                <a:spcPts val="1600"/>
              </a:spcBef>
              <a:buFont typeface="Arial" panose="020B0604020202020204" pitchFamily="34" charset="0"/>
              <a:buChar char="•"/>
            </a:pPr>
            <a:r>
              <a:rPr lang="en-US" u="sng" dirty="0">
                <a:solidFill>
                  <a:schemeClr val="hlink"/>
                </a:solidFill>
                <a:hlinkClick r:id="rId3"/>
              </a:rPr>
              <a:t>https://www.godaddy.com/help/what-is-dns-665</a:t>
            </a:r>
            <a:endParaRPr lang="en-US" dirty="0"/>
          </a:p>
          <a:p>
            <a:pPr marL="285750" lvl="0" indent="-285750">
              <a:spcBef>
                <a:spcPts val="1600"/>
              </a:spcBef>
              <a:buFont typeface="Arial" panose="020B0604020202020204" pitchFamily="34" charset="0"/>
              <a:buChar char="•"/>
            </a:pPr>
            <a:r>
              <a:rPr lang="en-US" u="sng" dirty="0">
                <a:solidFill>
                  <a:schemeClr val="hlink"/>
                </a:solidFill>
                <a:hlinkClick r:id="rId4"/>
              </a:rPr>
              <a:t>https://www.whois.com.au/whois/dns.html</a:t>
            </a:r>
            <a:endParaRPr lang="en-US" dirty="0"/>
          </a:p>
          <a:p>
            <a:pPr marL="285750" lvl="0" indent="-285750">
              <a:spcBef>
                <a:spcPts val="1600"/>
              </a:spcBef>
              <a:buFont typeface="Arial" panose="020B0604020202020204" pitchFamily="34" charset="0"/>
              <a:buChar char="•"/>
            </a:pPr>
            <a:r>
              <a:rPr lang="en-US" u="sng" dirty="0">
                <a:solidFill>
                  <a:schemeClr val="hlink"/>
                </a:solidFill>
                <a:hlinkClick r:id="rId5"/>
              </a:rPr>
              <a:t>https://www.verisign.com/en_US/website-presence/online/how-dns-works/index.xhtml</a:t>
            </a:r>
            <a:endParaRPr lang="en-US" u="sng" dirty="0">
              <a:solidFill>
                <a:schemeClr val="hlink"/>
              </a:solidFill>
            </a:endParaRPr>
          </a:p>
          <a:p>
            <a:pPr marL="285750" indent="-285750">
              <a:spcBef>
                <a:spcPts val="1600"/>
              </a:spcBef>
              <a:buFont typeface="Arial" panose="020B0604020202020204" pitchFamily="34" charset="0"/>
              <a:buChar char="•"/>
            </a:pPr>
            <a:r>
              <a:rPr lang="en-US" dirty="0"/>
              <a:t>Not a reference but a cute comic about how DNS works: </a:t>
            </a:r>
            <a:r>
              <a:rPr lang="en-US" u="sng" dirty="0">
                <a:solidFill>
                  <a:schemeClr val="hlink"/>
                </a:solidFill>
                <a:hlinkClick r:id="rId6"/>
              </a:rPr>
              <a:t>https://howdns.works/</a:t>
            </a:r>
            <a:endParaRPr lang="en-US" u="sng" dirty="0">
              <a:solidFill>
                <a:schemeClr val="hlink"/>
              </a:solidFill>
            </a:endParaRPr>
          </a:p>
          <a:p>
            <a:pPr marL="285750" indent="-285750">
              <a:spcBef>
                <a:spcPts val="1600"/>
              </a:spcBef>
              <a:buFont typeface="Arial" panose="020B0604020202020204" pitchFamily="34" charset="0"/>
              <a:buChar char="•"/>
            </a:pPr>
            <a:r>
              <a:rPr lang="en-US" u="sng" dirty="0">
                <a:solidFill>
                  <a:schemeClr val="hlink"/>
                </a:solidFill>
              </a:rPr>
              <a:t>ELI5 TCP: </a:t>
            </a:r>
            <a:r>
              <a:rPr lang="en-US" u="sng" dirty="0">
                <a:solidFill>
                  <a:schemeClr val="hlink"/>
                </a:solidFill>
                <a:hlinkClick r:id="rId7"/>
              </a:rPr>
              <a:t>https://dev.to/themikenicholson/comment/1282</a:t>
            </a:r>
            <a:r>
              <a:rPr lang="en-US" u="sng" dirty="0">
                <a:solidFill>
                  <a:schemeClr val="hlink"/>
                </a:solidFill>
              </a:rPr>
              <a:t> </a:t>
            </a:r>
          </a:p>
          <a:p>
            <a:pPr marL="285750" indent="-285750">
              <a:spcBef>
                <a:spcPts val="1600"/>
              </a:spcBef>
              <a:buFont typeface="Arial" panose="020B0604020202020204" pitchFamily="34" charset="0"/>
              <a:buChar char="•"/>
            </a:pPr>
            <a:r>
              <a:rPr lang="en-US" dirty="0"/>
              <a:t>Hilariously animated explanation of ports/network communication: </a:t>
            </a:r>
            <a:r>
              <a:rPr lang="en-US" b="1" u="sng" dirty="0">
                <a:solidFill>
                  <a:schemeClr val="hlink"/>
                </a:solidFill>
              </a:rPr>
              <a:t>https://www.youtube.com/watch?v=PBWhzz_Gn10</a:t>
            </a:r>
            <a:endParaRPr lang="en-US" dirty="0"/>
          </a:p>
          <a:p>
            <a:pPr marL="285750" lvl="0" indent="-285750">
              <a:spcBef>
                <a:spcPts val="1600"/>
              </a:spcBef>
              <a:buFont typeface="Arial" panose="020B0604020202020204" pitchFamily="34" charset="0"/>
              <a:buChar char="•"/>
            </a:pPr>
            <a:r>
              <a:rPr lang="en-US" dirty="0">
                <a:hlinkClick r:id="rId8"/>
              </a:rPr>
              <a:t>https://www.keycdn.com/support/tcp-flags/</a:t>
            </a:r>
            <a:r>
              <a:rPr lang="en-US" dirty="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02354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153400" cy="4478149"/>
          </a:xfrm>
          <a:prstGeom prst="rect">
            <a:avLst/>
          </a:prstGeom>
          <a:noFill/>
          <a:ln w="6350">
            <a:solidFill>
              <a:schemeClr val="tx1"/>
            </a:solidFill>
            <a:prstDash val="dash"/>
          </a:ln>
        </p:spPr>
        <p:txBody>
          <a:bodyPr wrap="square" rtlCol="0">
            <a:spAutoFit/>
          </a:bodyPr>
          <a:lstStyle/>
          <a:p>
            <a:r>
              <a:rPr lang="en-US" sz="1900" b="1" dirty="0"/>
              <a:t>By the end of class, you will be able to:</a:t>
            </a:r>
            <a:endParaRPr lang="en-US" sz="1900" dirty="0"/>
          </a:p>
          <a:p>
            <a:pPr marL="457200" indent="-457200">
              <a:buFont typeface="Wingdings" panose="05000000000000000000" pitchFamily="2" charset="2"/>
              <a:buChar char="q"/>
            </a:pPr>
            <a:endParaRPr lang="en-US" sz="1900" dirty="0"/>
          </a:p>
          <a:p>
            <a:pPr marL="342900" indent="-342900">
              <a:buFont typeface="Wingdings" panose="05000000000000000000" pitchFamily="2" charset="2"/>
              <a:buChar char="q"/>
            </a:pPr>
            <a:r>
              <a:rPr lang="en-US" sz="1900" dirty="0"/>
              <a:t>Describe the flow of typical HTTP and DNS conversations at the application layer</a:t>
            </a:r>
          </a:p>
          <a:p>
            <a:pPr marL="342900" indent="-342900">
              <a:buFont typeface="Wingdings" panose="05000000000000000000" pitchFamily="2" charset="2"/>
              <a:buChar char="q"/>
            </a:pPr>
            <a:endParaRPr lang="en-US" sz="1900" dirty="0"/>
          </a:p>
          <a:p>
            <a:pPr marL="342900" indent="-342900">
              <a:buFont typeface="Wingdings" panose="05000000000000000000" pitchFamily="2" charset="2"/>
              <a:buChar char="q"/>
            </a:pPr>
            <a:r>
              <a:rPr lang="en-US" sz="1900" dirty="0"/>
              <a:t>Explain and define IP addresses and DNS</a:t>
            </a:r>
          </a:p>
          <a:p>
            <a:pPr marL="342900" indent="-342900">
              <a:buFont typeface="Wingdings" panose="05000000000000000000" pitchFamily="2" charset="2"/>
              <a:buChar char="q"/>
            </a:pPr>
            <a:endParaRPr lang="en-US" sz="1900" dirty="0"/>
          </a:p>
          <a:p>
            <a:pPr marL="342900" indent="-342900">
              <a:buFont typeface="Wingdings" panose="05000000000000000000" pitchFamily="2" charset="2"/>
              <a:buChar char="q"/>
            </a:pPr>
            <a:r>
              <a:rPr lang="en-US" sz="1900" dirty="0"/>
              <a:t>Describe the flow of typical TCP conversations</a:t>
            </a:r>
          </a:p>
          <a:p>
            <a:pPr marL="342900" indent="-342900">
              <a:buFont typeface="Wingdings" panose="05000000000000000000" pitchFamily="2" charset="2"/>
              <a:buChar char="q"/>
            </a:pPr>
            <a:endParaRPr lang="en-US" sz="1900" dirty="0"/>
          </a:p>
          <a:p>
            <a:pPr marL="342900" indent="-342900">
              <a:buFont typeface="Wingdings" panose="05000000000000000000" pitchFamily="2" charset="2"/>
              <a:buChar char="q"/>
            </a:pPr>
            <a:r>
              <a:rPr lang="en-US" sz="1900" dirty="0"/>
              <a:t>Describe a port and how it relates to protocols</a:t>
            </a:r>
          </a:p>
          <a:p>
            <a:pPr marL="342900" indent="-342900">
              <a:buFont typeface="Wingdings" panose="05000000000000000000" pitchFamily="2" charset="2"/>
              <a:buChar char="q"/>
            </a:pPr>
            <a:endParaRPr lang="en-US" sz="1900" dirty="0"/>
          </a:p>
          <a:p>
            <a:pPr marL="342900" indent="-342900">
              <a:buFont typeface="Wingdings" panose="05000000000000000000" pitchFamily="2" charset="2"/>
              <a:buChar char="q"/>
            </a:pPr>
            <a:r>
              <a:rPr lang="en-US" sz="1900" dirty="0"/>
              <a:t>Describe which protocols belong to what part of the OSI model</a:t>
            </a:r>
          </a:p>
          <a:p>
            <a:pPr marL="342900" indent="-342900">
              <a:buFont typeface="Wingdings" panose="05000000000000000000" pitchFamily="2" charset="2"/>
              <a:buChar char="q"/>
            </a:pPr>
            <a:endParaRPr lang="en-US" sz="1900" dirty="0"/>
          </a:p>
          <a:p>
            <a:pPr marL="342900" indent="-342900">
              <a:buFont typeface="Wingdings" panose="05000000000000000000" pitchFamily="2" charset="2"/>
              <a:buChar char="q"/>
            </a:pPr>
            <a:r>
              <a:rPr lang="en-US" sz="1900" dirty="0"/>
              <a:t>Identify and analyze communication over common protocols with Wireshark</a:t>
            </a:r>
          </a:p>
        </p:txBody>
      </p:sp>
    </p:spTree>
    <p:extLst>
      <p:ext uri="{BB962C8B-B14F-4D97-AF65-F5344CB8AC3E}">
        <p14:creationId xmlns:p14="http://schemas.microsoft.com/office/powerpoint/2010/main" val="760706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HTTP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4842333"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b="1"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b="1" dirty="0">
                <a:latin typeface="Arial" panose="020B0604020202020204" pitchFamily="34" charset="0"/>
                <a:ea typeface="Roboto" panose="02000000000000000000" pitchFamily="2" charset="0"/>
                <a:cs typeface="Arial" panose="020B0604020202020204" pitchFamily="34" charset="0"/>
              </a:rPr>
              <a:t>Hypertext Transfer Protocol</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An application-layer protocol designed for communication between web browsers and web servers</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8DF3A61A-614B-4CFC-BCCB-FF50C40D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608" y="4572000"/>
            <a:ext cx="4842333" cy="1660427"/>
          </a:xfrm>
          <a:prstGeom prst="rect">
            <a:avLst/>
          </a:prstGeom>
        </p:spPr>
      </p:pic>
      <p:pic>
        <p:nvPicPr>
          <p:cNvPr id="6" name="Picture 4" descr="Image result for osi model">
            <a:extLst>
              <a:ext uri="{FF2B5EF4-FFF2-40B4-BE49-F238E27FC236}">
                <a16:creationId xmlns:a16="http://schemas.microsoft.com/office/drawing/2014/main" id="{B688DA2F-D667-4285-833B-76DCD56AED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898427"/>
            <a:ext cx="2190789" cy="253256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8EA1DD9-1963-4C30-B5AC-5937633EC78C}"/>
              </a:ext>
            </a:extLst>
          </p:cNvPr>
          <p:cNvSpPr/>
          <p:nvPr/>
        </p:nvSpPr>
        <p:spPr>
          <a:xfrm>
            <a:off x="6515100" y="12954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207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7239000" cy="653854"/>
          </a:xfrm>
        </p:spPr>
        <p:txBody>
          <a:bodyPr>
            <a:normAutofit/>
          </a:bodyPr>
          <a:lstStyle/>
          <a:p>
            <a:r>
              <a:rPr lang="en-US" dirty="0"/>
              <a:t>HTTP</a:t>
            </a:r>
          </a:p>
        </p:txBody>
      </p:sp>
      <p:sp>
        <p:nvSpPr>
          <p:cNvPr id="5" name="Content Placeholder 2">
            <a:extLst>
              <a:ext uri="{FF2B5EF4-FFF2-40B4-BE49-F238E27FC236}">
                <a16:creationId xmlns:a16="http://schemas.microsoft.com/office/drawing/2014/main" id="{D315519E-378C-4DD2-8B6D-08D8B7E8037C}"/>
              </a:ext>
            </a:extLst>
          </p:cNvPr>
          <p:cNvSpPr txBox="1">
            <a:spLocks/>
          </p:cNvSpPr>
          <p:nvPr/>
        </p:nvSpPr>
        <p:spPr>
          <a:xfrm>
            <a:off x="203893" y="898427"/>
            <a:ext cx="4596707" cy="4876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Uses typical client/server architecture.</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Used to communicate:</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HTML Files</a:t>
            </a: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Images</a:t>
            </a:r>
          </a:p>
          <a:p>
            <a:pPr marL="914400" lvl="1" indent="-457200">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t>
            </a: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4572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a:spcBef>
                <a:spcPts val="0"/>
              </a:spcBef>
            </a:pPr>
            <a:br>
              <a:rPr lang="en-US" sz="2400" dirty="0">
                <a:latin typeface="Arial" panose="020B0604020202020204" pitchFamily="34" charset="0"/>
                <a:ea typeface="Roboto" panose="02000000000000000000" pitchFamily="2" charset="0"/>
                <a:cs typeface="Arial" panose="020B0604020202020204" pitchFamily="34" charset="0"/>
              </a:rPr>
            </a:b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8DF3A61A-614B-4CFC-BCCB-FF50C40D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608" y="4572000"/>
            <a:ext cx="4842333" cy="1660427"/>
          </a:xfrm>
          <a:prstGeom prst="rect">
            <a:avLst/>
          </a:prstGeom>
        </p:spPr>
      </p:pic>
      <p:pic>
        <p:nvPicPr>
          <p:cNvPr id="8" name="Picture 7">
            <a:extLst>
              <a:ext uri="{FF2B5EF4-FFF2-40B4-BE49-F238E27FC236}">
                <a16:creationId xmlns:a16="http://schemas.microsoft.com/office/drawing/2014/main" id="{6A91090D-DE93-40B5-A830-C729538ECA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254" b="8475"/>
          <a:stretch/>
        </p:blipFill>
        <p:spPr>
          <a:xfrm>
            <a:off x="4848012" y="990600"/>
            <a:ext cx="4295987" cy="3276600"/>
          </a:xfrm>
          <a:prstGeom prst="rect">
            <a:avLst/>
          </a:prstGeom>
        </p:spPr>
      </p:pic>
    </p:spTree>
    <p:extLst>
      <p:ext uri="{BB962C8B-B14F-4D97-AF65-F5344CB8AC3E}">
        <p14:creationId xmlns:p14="http://schemas.microsoft.com/office/powerpoint/2010/main" val="2466059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28034</TotalTime>
  <Words>2763</Words>
  <Application>Microsoft Office PowerPoint</Application>
  <PresentationFormat>On-screen Show (4:3)</PresentationFormat>
  <Paragraphs>747</Paragraphs>
  <Slides>68</Slides>
  <Notes>59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Courier New</vt:lpstr>
      <vt:lpstr>Helvetica Neue</vt:lpstr>
      <vt:lpstr>Roboto</vt:lpstr>
      <vt:lpstr>Wingdings</vt:lpstr>
      <vt:lpstr>Trilogy_Class_Template</vt:lpstr>
      <vt:lpstr>Plenty of Protocols</vt:lpstr>
      <vt:lpstr>PowerPoint Presentation</vt:lpstr>
      <vt:lpstr>Review Chat Spy</vt:lpstr>
      <vt:lpstr>Intro and Intro to HTTP</vt:lpstr>
      <vt:lpstr>Yesterday</vt:lpstr>
      <vt:lpstr>Today</vt:lpstr>
      <vt:lpstr>Today’s Goals</vt:lpstr>
      <vt:lpstr>HTTP</vt:lpstr>
      <vt:lpstr>HTTP</vt:lpstr>
      <vt:lpstr>HTTP Request</vt:lpstr>
      <vt:lpstr>HTTP Request Methods</vt:lpstr>
      <vt:lpstr>HTTP Status Codes</vt:lpstr>
      <vt:lpstr>HTTP vs HTTPs</vt:lpstr>
      <vt:lpstr>Wireshark HTTP Demo</vt:lpstr>
      <vt:lpstr>PowerPoint Presentation</vt:lpstr>
      <vt:lpstr>Review Wireshark HTTP Analysis</vt:lpstr>
      <vt:lpstr>DNS</vt:lpstr>
      <vt:lpstr>DNS</vt:lpstr>
      <vt:lpstr>Domain Names</vt:lpstr>
      <vt:lpstr>DNS</vt:lpstr>
      <vt:lpstr>DNS Lookups</vt:lpstr>
      <vt:lpstr>DNS Resolutions</vt:lpstr>
      <vt:lpstr>DNS Resolutions</vt:lpstr>
      <vt:lpstr>DNS Resolutions</vt:lpstr>
      <vt:lpstr>DNS Record Types</vt:lpstr>
      <vt:lpstr>Demo: DNS in Wireshark</vt:lpstr>
      <vt:lpstr>PowerPoint Presentation</vt:lpstr>
      <vt:lpstr>Review Wireshark DNS Analysis</vt:lpstr>
      <vt:lpstr>Ports</vt:lpstr>
      <vt:lpstr>Ports</vt:lpstr>
      <vt:lpstr>Ports</vt:lpstr>
      <vt:lpstr>OSI Recap</vt:lpstr>
      <vt:lpstr>Port Numbers and Ranges</vt:lpstr>
      <vt:lpstr>Port Numbers and Ranges</vt:lpstr>
      <vt:lpstr>Common Ports</vt:lpstr>
      <vt:lpstr>PowerPoint Presentation</vt:lpstr>
      <vt:lpstr>Review Wireshark Port Identification</vt:lpstr>
      <vt:lpstr>Break (40 min)</vt:lpstr>
      <vt:lpstr>Transport Layer Protocols</vt:lpstr>
      <vt:lpstr>Recap - Application Layer Protocols </vt:lpstr>
      <vt:lpstr>Transport Layer Protocols </vt:lpstr>
      <vt:lpstr>Transport Layer Protocols </vt:lpstr>
      <vt:lpstr>UDP</vt:lpstr>
      <vt:lpstr>UDP</vt:lpstr>
      <vt:lpstr>TCP</vt:lpstr>
      <vt:lpstr>TCP</vt:lpstr>
      <vt:lpstr>TCP – Headers and Flags</vt:lpstr>
      <vt:lpstr>TCP – Headers and Flags</vt:lpstr>
      <vt:lpstr>TCP – Headers and Flags</vt:lpstr>
      <vt:lpstr>TCP</vt:lpstr>
      <vt:lpstr>TCP vs UDP</vt:lpstr>
      <vt:lpstr>TCP with Request/Response</vt:lpstr>
      <vt:lpstr>TCP vs. UDP - Jokes</vt:lpstr>
      <vt:lpstr>PowerPoint Presentation</vt:lpstr>
      <vt:lpstr>PowerPoint Presentation</vt:lpstr>
      <vt:lpstr>Review Digging Into TCP Communications</vt:lpstr>
      <vt:lpstr>Case Study: Syn Scan</vt:lpstr>
      <vt:lpstr>This Week</vt:lpstr>
      <vt:lpstr>Syn Scan</vt:lpstr>
      <vt:lpstr>Syn Scan</vt:lpstr>
      <vt:lpstr>Syn Scan</vt:lpstr>
      <vt:lpstr>PowerPoint Presentation</vt:lpstr>
      <vt:lpstr>Syn Scan Review</vt:lpstr>
      <vt:lpstr>Lesson Recap</vt:lpstr>
      <vt:lpstr>Today’s Goals</vt:lpstr>
      <vt:lpstr>This Week</vt:lpstr>
      <vt:lpstr>Next Week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subject>Cybersecurity</dc:subject>
  <dc:creator>tteltrab</dc:creator>
  <cp:keywords>LP Slideshow</cp:keywords>
  <cp:lastModifiedBy>Nick Bartlett</cp:lastModifiedBy>
  <cp:revision>2240</cp:revision>
  <cp:lastPrinted>2016-01-30T16:23:56Z</cp:lastPrinted>
  <dcterms:created xsi:type="dcterms:W3CDTF">2015-01-20T17:19:00Z</dcterms:created>
  <dcterms:modified xsi:type="dcterms:W3CDTF">2018-08-25T04:05:47Z</dcterms:modified>
</cp:coreProperties>
</file>